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19" r:id="rId1"/>
    <p:sldMasterId id="2147484131" r:id="rId2"/>
  </p:sldMasterIdLst>
  <p:notesMasterIdLst>
    <p:notesMasterId r:id="rId32"/>
  </p:notesMasterIdLst>
  <p:sldIdLst>
    <p:sldId id="2427" r:id="rId3"/>
    <p:sldId id="2517" r:id="rId4"/>
    <p:sldId id="2518" r:id="rId5"/>
    <p:sldId id="2448" r:id="rId6"/>
    <p:sldId id="2433" r:id="rId7"/>
    <p:sldId id="2431" r:id="rId8"/>
    <p:sldId id="2502" r:id="rId9"/>
    <p:sldId id="2510" r:id="rId10"/>
    <p:sldId id="2503" r:id="rId11"/>
    <p:sldId id="2504" r:id="rId12"/>
    <p:sldId id="2505" r:id="rId13"/>
    <p:sldId id="2506" r:id="rId14"/>
    <p:sldId id="2484" r:id="rId15"/>
    <p:sldId id="2451" r:id="rId16"/>
    <p:sldId id="2485" r:id="rId17"/>
    <p:sldId id="2512" r:id="rId18"/>
    <p:sldId id="2486" r:id="rId19"/>
    <p:sldId id="2513" r:id="rId20"/>
    <p:sldId id="2487" r:id="rId21"/>
    <p:sldId id="2514" r:id="rId22"/>
    <p:sldId id="2488" r:id="rId23"/>
    <p:sldId id="2515" r:id="rId24"/>
    <p:sldId id="2516" r:id="rId25"/>
    <p:sldId id="2489" r:id="rId26"/>
    <p:sldId id="2458" r:id="rId27"/>
    <p:sldId id="2511" r:id="rId28"/>
    <p:sldId id="2508" r:id="rId29"/>
    <p:sldId id="2446" r:id="rId30"/>
    <p:sldId id="245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39"/>
    <p:restoredTop sz="94143"/>
  </p:normalViewPr>
  <p:slideViewPr>
    <p:cSldViewPr snapToGrid="0" snapToObjects="1">
      <p:cViewPr varScale="1">
        <p:scale>
          <a:sx n="76" d="100"/>
          <a:sy n="76" d="100"/>
        </p:scale>
        <p:origin x="216" y="95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3FA02-F98F-A748-A63A-02C5C051D261}" type="datetimeFigureOut">
              <a:rPr lang="en-US" smtClean="0"/>
              <a:t>9/12/23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1D79F-5DC1-1048-B1D5-6E25A89DABB2}" type="slidenum">
              <a:rPr lang="en-US" smtClean="0"/>
              <a:t>‹#›</a:t>
            </a:fld>
            <a:endParaRPr lang="en-US" dirty="0"/>
          </a:p>
        </p:txBody>
      </p:sp>
    </p:spTree>
    <p:extLst>
      <p:ext uri="{BB962C8B-B14F-4D97-AF65-F5344CB8AC3E}">
        <p14:creationId xmlns:p14="http://schemas.microsoft.com/office/powerpoint/2010/main" val="954395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D79F-5DC1-1048-B1D5-6E25A89DABB2}" type="slidenum">
              <a:rPr lang="en-US" smtClean="0"/>
              <a:t>1</a:t>
            </a:fld>
            <a:endParaRPr lang="en-US" dirty="0"/>
          </a:p>
        </p:txBody>
      </p:sp>
    </p:spTree>
    <p:extLst>
      <p:ext uri="{BB962C8B-B14F-4D97-AF65-F5344CB8AC3E}">
        <p14:creationId xmlns:p14="http://schemas.microsoft.com/office/powerpoint/2010/main" val="45771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D79F-5DC1-1048-B1D5-6E25A89DABB2}" type="slidenum">
              <a:rPr lang="en-US" smtClean="0"/>
              <a:t>11</a:t>
            </a:fld>
            <a:endParaRPr lang="en-US" dirty="0"/>
          </a:p>
        </p:txBody>
      </p:sp>
    </p:spTree>
    <p:extLst>
      <p:ext uri="{BB962C8B-B14F-4D97-AF65-F5344CB8AC3E}">
        <p14:creationId xmlns:p14="http://schemas.microsoft.com/office/powerpoint/2010/main" val="3542593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D79F-5DC1-1048-B1D5-6E25A89DABB2}" type="slidenum">
              <a:rPr lang="en-US" smtClean="0"/>
              <a:t>28</a:t>
            </a:fld>
            <a:endParaRPr lang="en-US" dirty="0"/>
          </a:p>
        </p:txBody>
      </p:sp>
    </p:spTree>
    <p:extLst>
      <p:ext uri="{BB962C8B-B14F-4D97-AF65-F5344CB8AC3E}">
        <p14:creationId xmlns:p14="http://schemas.microsoft.com/office/powerpoint/2010/main" val="234510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160EA64-D806-43AC-9DF2-F8C432F32B4C}" type="datetimeFigureOut">
              <a:rPr lang="en-US" smtClean="0"/>
              <a:t>9/12/23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6809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9/12/23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22582528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160EA64-D806-43AC-9DF2-F8C432F32B4C}" type="datetimeFigureOut">
              <a:rPr lang="en-US" smtClean="0"/>
              <a:t>9/12/23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053715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7D50922-7C35-4F5F-83F2-DA0C557E3718}" type="datetime1">
              <a:rPr lang="en-US" smtClean="0"/>
              <a:t>9/12/23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25025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549644-021D-4F87-952C-F26274816C7A}" type="datetime1">
              <a:rPr lang="en-US" smtClean="0"/>
              <a:t>9/12/23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3648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FA7D018-4908-4EDE-9237-6D4965E59687}" type="datetime1">
              <a:rPr lang="en-US" smtClean="0"/>
              <a:t>9/12/23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13469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5F22E7-5A1D-4A4B-A285-3A042D3AF6FE}" type="datetime1">
              <a:rPr lang="en-US" smtClean="0"/>
              <a:t>9/12/23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68613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3D8DA2-8A4F-4290-B20E-1721C485FE2F}" type="datetime1">
              <a:rPr lang="en-US" smtClean="0"/>
              <a:t>9/12/23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23448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61A493-5BFB-453A-83F3-CCBE4BC5AED5}" type="datetime1">
              <a:rPr lang="en-US" smtClean="0"/>
              <a:t>9/12/23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342300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44D66-232A-4929-9F1C-408CEB5D9B7B}" type="datetime1">
              <a:rPr lang="en-US" smtClean="0"/>
              <a:t>9/12/23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64883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8EE7562-1DB1-484D-94E2-01EF5E9DACBF}" type="datetime1">
              <a:rPr lang="en-US" smtClean="0"/>
              <a:t>9/12/23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5834755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9/12/23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9484353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C24561-8A2D-486E-8C88-D671E8ED1222}" type="datetime1">
              <a:rPr lang="en-US" smtClean="0"/>
              <a:t>9/12/23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8498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BBC39C-68A4-4FBB-A4F1-19D45E1AC53E}" type="datetime1">
              <a:rPr lang="en-US" smtClean="0"/>
              <a:t>9/12/23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6924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60BA023-9936-4588-8290-AC00B6678274}" type="datetime1">
              <a:rPr lang="en-US" smtClean="0"/>
              <a:t>9/12/23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2695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160EA64-D806-43AC-9DF2-F8C432F32B4C}" type="datetimeFigureOut">
              <a:rPr lang="en-US" smtClean="0"/>
              <a:t>9/12/23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5319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t>9/12/23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32306885"/>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9/12/23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96884547"/>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37C31-9E7A-4F99-8774-A0E530DE1A42}" type="datetimeFigureOut">
              <a:rPr lang="en-US" smtClean="0"/>
              <a:t>9/12/23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22518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9/12/23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4497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160EA64-D806-43AC-9DF2-F8C432F32B4C}" type="datetimeFigureOut">
              <a:rPr lang="en-US" smtClean="0"/>
              <a:t>9/12/23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87443769"/>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9/12/23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532533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160EA64-D806-43AC-9DF2-F8C432F32B4C}" type="datetimeFigureOut">
              <a:rPr lang="en-US" smtClean="0"/>
              <a:t>9/12/23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A7A6979-0714-4377-B894-6BE4C2D6E202}"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55967951"/>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9B654BC-3186-4EB7-AA03-CC79C37D258A}" type="datetime1">
              <a:rPr lang="en-US" smtClean="0"/>
              <a:t>9/12/23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A7A6979-0714-4377-B894-6BE4C2D6E202}"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18661718"/>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569D55-CFD4-A806-3540-33480E33418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1742" y="725982"/>
            <a:ext cx="5360049" cy="2814026"/>
          </a:xfrm>
          <a:prstGeom prst="rect">
            <a:avLst/>
          </a:prstGeom>
        </p:spPr>
      </p:pic>
      <p:sp>
        <p:nvSpPr>
          <p:cNvPr id="4" name="Title 3">
            <a:extLst>
              <a:ext uri="{FF2B5EF4-FFF2-40B4-BE49-F238E27FC236}">
                <a16:creationId xmlns:a16="http://schemas.microsoft.com/office/drawing/2014/main" id="{6854C2B3-5F7F-7D4A-8E8D-5C04CBE7D4BF}"/>
              </a:ext>
            </a:extLst>
          </p:cNvPr>
          <p:cNvSpPr>
            <a:spLocks noGrp="1"/>
          </p:cNvSpPr>
          <p:nvPr>
            <p:ph type="title"/>
          </p:nvPr>
        </p:nvSpPr>
        <p:spPr>
          <a:xfrm>
            <a:off x="581192" y="2698044"/>
            <a:ext cx="11029615" cy="1732408"/>
          </a:xfrm>
        </p:spPr>
        <p:txBody>
          <a:bodyPr>
            <a:normAutofit/>
          </a:bodyPr>
          <a:lstStyle/>
          <a:p>
            <a:r>
              <a:rPr lang="en-US" dirty="0"/>
              <a:t>Inclusive planning webinar</a:t>
            </a:r>
          </a:p>
        </p:txBody>
      </p:sp>
      <p:sp>
        <p:nvSpPr>
          <p:cNvPr id="5" name="Text Placeholder 4">
            <a:extLst>
              <a:ext uri="{FF2B5EF4-FFF2-40B4-BE49-F238E27FC236}">
                <a16:creationId xmlns:a16="http://schemas.microsoft.com/office/drawing/2014/main" id="{46C9C92B-F372-AB48-8B75-505995E2651C}"/>
              </a:ext>
            </a:extLst>
          </p:cNvPr>
          <p:cNvSpPr>
            <a:spLocks noGrp="1"/>
          </p:cNvSpPr>
          <p:nvPr>
            <p:ph type="body" idx="1"/>
          </p:nvPr>
        </p:nvSpPr>
        <p:spPr/>
        <p:txBody>
          <a:bodyPr/>
          <a:lstStyle/>
          <a:p>
            <a:r>
              <a:rPr lang="en-US" dirty="0"/>
              <a:t>August 24, 2023</a:t>
            </a:r>
          </a:p>
        </p:txBody>
      </p:sp>
    </p:spTree>
    <p:extLst>
      <p:ext uri="{BB962C8B-B14F-4D97-AF65-F5344CB8AC3E}">
        <p14:creationId xmlns:p14="http://schemas.microsoft.com/office/powerpoint/2010/main" val="2326411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120B-A259-186C-C248-6C5F67B01A7A}"/>
              </a:ext>
            </a:extLst>
          </p:cNvPr>
          <p:cNvSpPr>
            <a:spLocks noGrp="1"/>
          </p:cNvSpPr>
          <p:nvPr>
            <p:ph type="title"/>
          </p:nvPr>
        </p:nvSpPr>
        <p:spPr/>
        <p:txBody>
          <a:bodyPr>
            <a:normAutofit/>
          </a:bodyPr>
          <a:lstStyle/>
          <a:p>
            <a:r>
              <a:rPr lang="en-US" sz="3200" dirty="0"/>
              <a:t>Proactive consideration of Needs</a:t>
            </a:r>
          </a:p>
        </p:txBody>
      </p:sp>
      <p:sp>
        <p:nvSpPr>
          <p:cNvPr id="3" name="Content Placeholder 2">
            <a:extLst>
              <a:ext uri="{FF2B5EF4-FFF2-40B4-BE49-F238E27FC236}">
                <a16:creationId xmlns:a16="http://schemas.microsoft.com/office/drawing/2014/main" id="{BE6E32C0-03F2-172C-472B-6D317A002242}"/>
              </a:ext>
            </a:extLst>
          </p:cNvPr>
          <p:cNvSpPr>
            <a:spLocks noGrp="1"/>
          </p:cNvSpPr>
          <p:nvPr>
            <p:ph idx="1"/>
          </p:nvPr>
        </p:nvSpPr>
        <p:spPr>
          <a:xfrm>
            <a:off x="581192" y="1849026"/>
            <a:ext cx="11029615" cy="3678303"/>
          </a:xfrm>
        </p:spPr>
        <p:txBody>
          <a:bodyPr>
            <a:normAutofit fontScale="92500" lnSpcReduction="20000"/>
          </a:bodyPr>
          <a:lstStyle/>
          <a:p>
            <a:r>
              <a:rPr lang="en-US" sz="3600" dirty="0"/>
              <a:t>Apply universal design principles</a:t>
            </a:r>
          </a:p>
          <a:p>
            <a:r>
              <a:rPr lang="en-US" sz="3600" dirty="0"/>
              <a:t>Support needs and assistance</a:t>
            </a:r>
          </a:p>
          <a:p>
            <a:r>
              <a:rPr lang="en-US" sz="3600" dirty="0"/>
              <a:t>Language and cultural considerations</a:t>
            </a:r>
          </a:p>
          <a:p>
            <a:r>
              <a:rPr lang="en-US" sz="3600" dirty="0"/>
              <a:t>Resource:  Tip-Sheet: Planning Inclusive Meetings, Going Beyond the ADA to Make Your Meeting Place User-Friendly (https://transitplanning4all.org/resources/tip-sheet-planning-inclusive-meetings/)</a:t>
            </a:r>
          </a:p>
        </p:txBody>
      </p:sp>
      <p:pic>
        <p:nvPicPr>
          <p:cNvPr id="4" name="Picture 3">
            <a:extLst>
              <a:ext uri="{FF2B5EF4-FFF2-40B4-BE49-F238E27FC236}">
                <a16:creationId xmlns:a16="http://schemas.microsoft.com/office/drawing/2014/main" id="{EAF8CD88-D71C-AEA1-76B6-7B18600004A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02911" y="5843108"/>
            <a:ext cx="1920406" cy="1005927"/>
          </a:xfrm>
          <a:prstGeom prst="rect">
            <a:avLst/>
          </a:prstGeom>
        </p:spPr>
      </p:pic>
    </p:spTree>
    <p:extLst>
      <p:ext uri="{BB962C8B-B14F-4D97-AF65-F5344CB8AC3E}">
        <p14:creationId xmlns:p14="http://schemas.microsoft.com/office/powerpoint/2010/main" val="277336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B21B-06D4-3524-F182-2057C4C12A1A}"/>
              </a:ext>
            </a:extLst>
          </p:cNvPr>
          <p:cNvSpPr>
            <a:spLocks noGrp="1"/>
          </p:cNvSpPr>
          <p:nvPr>
            <p:ph type="title"/>
          </p:nvPr>
        </p:nvSpPr>
        <p:spPr/>
        <p:txBody>
          <a:bodyPr>
            <a:normAutofit/>
          </a:bodyPr>
          <a:lstStyle/>
          <a:p>
            <a:r>
              <a:rPr lang="en-US" sz="3200" dirty="0"/>
              <a:t>Active and Meaningful Involvement</a:t>
            </a:r>
          </a:p>
        </p:txBody>
      </p:sp>
      <p:sp>
        <p:nvSpPr>
          <p:cNvPr id="3" name="Content Placeholder 2">
            <a:extLst>
              <a:ext uri="{FF2B5EF4-FFF2-40B4-BE49-F238E27FC236}">
                <a16:creationId xmlns:a16="http://schemas.microsoft.com/office/drawing/2014/main" id="{4B9E3C0C-A541-1C0B-B84F-18044538EDAA}"/>
              </a:ext>
            </a:extLst>
          </p:cNvPr>
          <p:cNvSpPr>
            <a:spLocks noGrp="1"/>
          </p:cNvSpPr>
          <p:nvPr>
            <p:ph idx="1"/>
          </p:nvPr>
        </p:nvSpPr>
        <p:spPr>
          <a:xfrm>
            <a:off x="398313" y="1929037"/>
            <a:ext cx="9202888" cy="3465924"/>
          </a:xfrm>
        </p:spPr>
        <p:txBody>
          <a:bodyPr>
            <a:normAutofit/>
          </a:bodyPr>
          <a:lstStyle/>
          <a:p>
            <a:r>
              <a:rPr lang="en-US" sz="3600" dirty="0"/>
              <a:t>More than asking opinion</a:t>
            </a:r>
          </a:p>
          <a:p>
            <a:r>
              <a:rPr lang="en-US" sz="3600" dirty="0"/>
              <a:t>Opportunities to be involved at variety of levels and variety of ways</a:t>
            </a:r>
          </a:p>
          <a:p>
            <a:r>
              <a:rPr lang="en-US" sz="3600" dirty="0"/>
              <a:t>Multiple ways of providing input and being engaged</a:t>
            </a:r>
          </a:p>
        </p:txBody>
      </p:sp>
      <p:pic>
        <p:nvPicPr>
          <p:cNvPr id="5" name="Picture 4" descr="Meeting that is both in-person and online">
            <a:extLst>
              <a:ext uri="{FF2B5EF4-FFF2-40B4-BE49-F238E27FC236}">
                <a16:creationId xmlns:a16="http://schemas.microsoft.com/office/drawing/2014/main" id="{10D4007A-FA58-080C-9EB9-63905CF65C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9099" y="5115930"/>
            <a:ext cx="2406607" cy="1546245"/>
          </a:xfrm>
          <a:prstGeom prst="rect">
            <a:avLst/>
          </a:prstGeom>
        </p:spPr>
      </p:pic>
      <p:pic>
        <p:nvPicPr>
          <p:cNvPr id="9" name="Picture 8" descr="Man taking online transportation survey">
            <a:extLst>
              <a:ext uri="{FF2B5EF4-FFF2-40B4-BE49-F238E27FC236}">
                <a16:creationId xmlns:a16="http://schemas.microsoft.com/office/drawing/2014/main" id="{C6A0CB10-79F8-C736-B09E-66453839D6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2289" y="5394961"/>
            <a:ext cx="2132329" cy="1199435"/>
          </a:xfrm>
          <a:prstGeom prst="rect">
            <a:avLst/>
          </a:prstGeom>
        </p:spPr>
      </p:pic>
      <p:pic>
        <p:nvPicPr>
          <p:cNvPr id="11" name="Picture 10">
            <a:extLst>
              <a:ext uri="{FF2B5EF4-FFF2-40B4-BE49-F238E27FC236}">
                <a16:creationId xmlns:a16="http://schemas.microsoft.com/office/drawing/2014/main" id="{933B090B-BC1C-F519-19FC-425CDD851BE9}"/>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99852" y="2121295"/>
            <a:ext cx="1992630" cy="1745995"/>
          </a:xfrm>
          <a:prstGeom prst="rect">
            <a:avLst/>
          </a:prstGeom>
          <a:noFill/>
        </p:spPr>
      </p:pic>
      <p:pic>
        <p:nvPicPr>
          <p:cNvPr id="12" name="Picture 11">
            <a:extLst>
              <a:ext uri="{FF2B5EF4-FFF2-40B4-BE49-F238E27FC236}">
                <a16:creationId xmlns:a16="http://schemas.microsoft.com/office/drawing/2014/main" id="{8951B10B-BC29-3B7B-D009-DBB9C3191BE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29036" y="4149309"/>
            <a:ext cx="1981772" cy="1486329"/>
          </a:xfrm>
          <a:prstGeom prst="rect">
            <a:avLst/>
          </a:prstGeom>
        </p:spPr>
      </p:pic>
      <p:pic>
        <p:nvPicPr>
          <p:cNvPr id="4" name="Picture 3">
            <a:extLst>
              <a:ext uri="{FF2B5EF4-FFF2-40B4-BE49-F238E27FC236}">
                <a16:creationId xmlns:a16="http://schemas.microsoft.com/office/drawing/2014/main" id="{0068623F-F1D6-7733-1D20-093E74D404F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020031" y="5852073"/>
            <a:ext cx="1920406" cy="1005927"/>
          </a:xfrm>
          <a:prstGeom prst="rect">
            <a:avLst/>
          </a:prstGeom>
        </p:spPr>
      </p:pic>
    </p:spTree>
    <p:extLst>
      <p:ext uri="{BB962C8B-B14F-4D97-AF65-F5344CB8AC3E}">
        <p14:creationId xmlns:p14="http://schemas.microsoft.com/office/powerpoint/2010/main" val="24060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D397-4D62-5DCD-48A4-DE4A304E67B7}"/>
              </a:ext>
            </a:extLst>
          </p:cNvPr>
          <p:cNvSpPr>
            <a:spLocks noGrp="1"/>
          </p:cNvSpPr>
          <p:nvPr>
            <p:ph type="title"/>
          </p:nvPr>
        </p:nvSpPr>
        <p:spPr/>
        <p:txBody>
          <a:bodyPr>
            <a:normAutofit/>
          </a:bodyPr>
          <a:lstStyle/>
          <a:p>
            <a:r>
              <a:rPr lang="en-US" sz="3200" dirty="0"/>
              <a:t>Examples of Strategies for inclusion</a:t>
            </a:r>
          </a:p>
        </p:txBody>
      </p:sp>
      <p:sp>
        <p:nvSpPr>
          <p:cNvPr id="3" name="Content Placeholder 2">
            <a:extLst>
              <a:ext uri="{FF2B5EF4-FFF2-40B4-BE49-F238E27FC236}">
                <a16:creationId xmlns:a16="http://schemas.microsoft.com/office/drawing/2014/main" id="{F81FD4C1-159C-7931-3C1E-CE094BC36D03}"/>
              </a:ext>
            </a:extLst>
          </p:cNvPr>
          <p:cNvSpPr>
            <a:spLocks noGrp="1"/>
          </p:cNvSpPr>
          <p:nvPr>
            <p:ph idx="1"/>
          </p:nvPr>
        </p:nvSpPr>
        <p:spPr>
          <a:xfrm>
            <a:off x="468973" y="2024632"/>
            <a:ext cx="11566817" cy="4661918"/>
          </a:xfrm>
        </p:spPr>
        <p:txBody>
          <a:bodyPr>
            <a:normAutofit/>
          </a:bodyPr>
          <a:lstStyle/>
          <a:p>
            <a:pPr marL="457200" indent="-457200">
              <a:buFont typeface="+mj-lt"/>
              <a:buAutoNum type="arabicPeriod"/>
            </a:pPr>
            <a:r>
              <a:rPr lang="en-US" sz="2600" dirty="0"/>
              <a:t>Overall culture of engagement and inclusiveness</a:t>
            </a:r>
          </a:p>
          <a:p>
            <a:pPr marL="457200" indent="-457200">
              <a:buFont typeface="+mj-lt"/>
              <a:buAutoNum type="arabicPeriod"/>
            </a:pPr>
            <a:r>
              <a:rPr lang="en-US" sz="2600" dirty="0"/>
              <a:t>Ability to participate remotely and in-person</a:t>
            </a:r>
          </a:p>
          <a:p>
            <a:pPr marL="457200" indent="-457200">
              <a:buFont typeface="+mj-lt"/>
              <a:buAutoNum type="arabicPeriod"/>
            </a:pPr>
            <a:r>
              <a:rPr lang="en-US" sz="2600" dirty="0"/>
              <a:t>Ensuring understanding of methods/mechanisms for transportation planning</a:t>
            </a:r>
          </a:p>
          <a:p>
            <a:pPr marL="457200" indent="-457200">
              <a:buFont typeface="+mj-lt"/>
              <a:buAutoNum type="arabicPeriod"/>
            </a:pPr>
            <a:r>
              <a:rPr lang="en-US" sz="2600" dirty="0"/>
              <a:t>Technology (access, knowledge, comfort)</a:t>
            </a:r>
          </a:p>
          <a:p>
            <a:pPr marL="457200" indent="-457200">
              <a:buFont typeface="+mj-lt"/>
              <a:buAutoNum type="arabicPeriod"/>
            </a:pPr>
            <a:r>
              <a:rPr lang="en-US" sz="2600" dirty="0"/>
              <a:t>Time, place, easy access</a:t>
            </a:r>
          </a:p>
          <a:p>
            <a:pPr marL="457200" indent="-457200">
              <a:buFont typeface="+mj-lt"/>
              <a:buAutoNum type="arabicPeriod"/>
            </a:pPr>
            <a:r>
              <a:rPr lang="en-US" sz="2600" dirty="0"/>
              <a:t>Opportunities and concrete roles </a:t>
            </a:r>
          </a:p>
          <a:p>
            <a:pPr marL="457200" indent="-457200">
              <a:buFont typeface="+mj-lt"/>
              <a:buAutoNum type="arabicPeriod"/>
            </a:pPr>
            <a:r>
              <a:rPr lang="en-US" sz="2600" dirty="0"/>
              <a:t>Easy availability of accommodations and support</a:t>
            </a:r>
          </a:p>
          <a:p>
            <a:pPr marL="457200" indent="-457200">
              <a:buFont typeface="+mj-lt"/>
              <a:buAutoNum type="arabicPeriod"/>
            </a:pPr>
            <a:r>
              <a:rPr lang="en-US" sz="2600" dirty="0"/>
              <a:t>Training and capacity-building: </a:t>
            </a:r>
            <a:r>
              <a:rPr lang="en-US" sz="2600" i="1" dirty="0"/>
              <a:t>staff and community members</a:t>
            </a:r>
          </a:p>
          <a:p>
            <a:endParaRPr lang="en-US" dirty="0"/>
          </a:p>
        </p:txBody>
      </p:sp>
      <p:pic>
        <p:nvPicPr>
          <p:cNvPr id="4" name="Picture 3">
            <a:extLst>
              <a:ext uri="{FF2B5EF4-FFF2-40B4-BE49-F238E27FC236}">
                <a16:creationId xmlns:a16="http://schemas.microsoft.com/office/drawing/2014/main" id="{C63BAE46-CF00-1028-D5F0-D19D43845CB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176148" y="5811972"/>
            <a:ext cx="1920406" cy="1005927"/>
          </a:xfrm>
          <a:prstGeom prst="rect">
            <a:avLst/>
          </a:prstGeom>
        </p:spPr>
      </p:pic>
    </p:spTree>
    <p:extLst>
      <p:ext uri="{BB962C8B-B14F-4D97-AF65-F5344CB8AC3E}">
        <p14:creationId xmlns:p14="http://schemas.microsoft.com/office/powerpoint/2010/main" val="1498063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lstStyle/>
          <a:p>
            <a:r>
              <a:rPr lang="en-US" dirty="0"/>
              <a:t>The Pathway to inclusion</a:t>
            </a:r>
          </a:p>
        </p:txBody>
      </p:sp>
      <p:pic>
        <p:nvPicPr>
          <p:cNvPr id="6" name="Content Placeholder 5" descr="The graphic presents the Pathway to Inclusion, a continuous loop. Levels 1 through 3 are on the lower part of the Pathway and Levels 4 through 6 on the higher, more inclusive part. The higher level Pathway activities lead to more communication, increased trust, and more inclusion.">
            <a:extLst>
              <a:ext uri="{FF2B5EF4-FFF2-40B4-BE49-F238E27FC236}">
                <a16:creationId xmlns:a16="http://schemas.microsoft.com/office/drawing/2014/main" id="{940CC282-DFA4-BF31-8039-4E93528DEDF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45727" y="1913046"/>
            <a:ext cx="5053200" cy="4656291"/>
          </a:xfrm>
          <a:prstGeom prst="rect">
            <a:avLst/>
          </a:prstGeom>
          <a:noFill/>
        </p:spPr>
      </p:pic>
      <p:sp>
        <p:nvSpPr>
          <p:cNvPr id="9" name="TextBox 8">
            <a:extLst>
              <a:ext uri="{FF2B5EF4-FFF2-40B4-BE49-F238E27FC236}">
                <a16:creationId xmlns:a16="http://schemas.microsoft.com/office/drawing/2014/main" id="{ED4CCAA1-99BC-518C-A2B2-7AA6646A00CE}"/>
              </a:ext>
            </a:extLst>
          </p:cNvPr>
          <p:cNvSpPr txBox="1"/>
          <p:nvPr/>
        </p:nvSpPr>
        <p:spPr>
          <a:xfrm>
            <a:off x="5637056" y="1957451"/>
            <a:ext cx="6300161" cy="3862596"/>
          </a:xfrm>
          <a:prstGeom prst="rect">
            <a:avLst/>
          </a:prstGeom>
          <a:noFill/>
        </p:spPr>
        <p:txBody>
          <a:bodyPr wrap="square">
            <a:spAutoFit/>
          </a:bodyPr>
          <a:lstStyle/>
          <a:p>
            <a:pPr marL="231775" marR="0" lvl="0" indent="-231775" algn="l" defTabSz="914400" rtl="0" eaLnBrk="0" fontAlgn="base" latinLnBrk="0" hangingPunct="0">
              <a:lnSpc>
                <a:spcPct val="100000"/>
              </a:lnSpc>
              <a:spcBef>
                <a:spcPts val="600"/>
              </a:spcBef>
              <a:spcAft>
                <a:spcPts val="0"/>
              </a:spcAft>
              <a:buClrTx/>
              <a:buSzTx/>
              <a:buFont typeface="Symbol" panose="05050102010706020507" pitchFamily="18" charset="2"/>
              <a:buChar char=""/>
              <a:tabLst/>
              <a:defRPr/>
            </a:pPr>
            <a:r>
              <a:rPr kumimoji="0" lang="en-US" sz="2200" b="0" i="0" u="sng"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Inspiration</a:t>
            </a:r>
            <a:r>
              <a:rPr kumimoji="0" lang="en-US" sz="22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 Arnstein Ladder of Citizen Participation.</a:t>
            </a:r>
          </a:p>
          <a:p>
            <a:pPr marL="231775" marR="0" lvl="0" indent="-231775" algn="l" defTabSz="914400" rtl="0" eaLnBrk="0" fontAlgn="base" latinLnBrk="0" hangingPunct="0">
              <a:lnSpc>
                <a:spcPct val="100000"/>
              </a:lnSpc>
              <a:spcBef>
                <a:spcPts val="600"/>
              </a:spcBef>
              <a:spcAft>
                <a:spcPts val="0"/>
              </a:spcAft>
              <a:buClrTx/>
              <a:buSzTx/>
              <a:buFont typeface="Symbol" panose="05050102010706020507" pitchFamily="18" charset="2"/>
              <a:buChar char=""/>
              <a:tabLst/>
              <a:defRPr/>
            </a:pPr>
            <a:r>
              <a:rPr kumimoji="0" lang="en-US" sz="2200" b="0" i="0" u="sng"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Participants</a:t>
            </a:r>
            <a:r>
              <a:rPr kumimoji="0" lang="en-US" sz="22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 People with disabilities, older adults, caregivers.</a:t>
            </a:r>
          </a:p>
          <a:p>
            <a:pPr marL="231775" marR="0" lvl="0" indent="-231775" algn="l" defTabSz="914400" rtl="0" eaLnBrk="0" fontAlgn="base" latinLnBrk="0" hangingPunct="0">
              <a:lnSpc>
                <a:spcPct val="100000"/>
              </a:lnSpc>
              <a:spcBef>
                <a:spcPts val="600"/>
              </a:spcBef>
              <a:spcAft>
                <a:spcPts val="0"/>
              </a:spcAft>
              <a:buClrTx/>
              <a:buSzTx/>
              <a:buFont typeface="Symbol" panose="05050102010706020507" pitchFamily="18" charset="2"/>
              <a:buChar char=""/>
              <a:tabLst/>
              <a:defRPr/>
            </a:pPr>
            <a:r>
              <a:rPr kumimoji="0" lang="en-US" sz="2200" b="0" i="0" u="sng"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Levels 1-3</a:t>
            </a:r>
            <a:r>
              <a:rPr kumimoji="0" lang="en-US" sz="22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 Necessary, but less communication, decreased trust, and less inclusive. </a:t>
            </a:r>
          </a:p>
          <a:p>
            <a:pPr marL="231775" marR="0" lvl="0" indent="-231775" algn="l" defTabSz="914400" rtl="0" eaLnBrk="0" fontAlgn="base" latinLnBrk="0" hangingPunct="0">
              <a:lnSpc>
                <a:spcPct val="100000"/>
              </a:lnSpc>
              <a:spcBef>
                <a:spcPts val="600"/>
              </a:spcBef>
              <a:spcAft>
                <a:spcPts val="0"/>
              </a:spcAft>
              <a:buClrTx/>
              <a:buSzTx/>
              <a:buFont typeface="Symbol" panose="05050102010706020507" pitchFamily="18" charset="2"/>
              <a:buChar char=""/>
              <a:tabLst/>
              <a:defRPr/>
            </a:pPr>
            <a:r>
              <a:rPr kumimoji="0" lang="en-US" sz="2200" b="0" i="0" u="sng"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Levels 4-6</a:t>
            </a:r>
            <a:r>
              <a:rPr kumimoji="0" lang="en-US" sz="22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 </a:t>
            </a:r>
            <a:r>
              <a:rPr kumimoji="0" lang="en-US" sz="2200" b="1"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Aspirational! </a:t>
            </a:r>
            <a:r>
              <a:rPr kumimoji="0" lang="en-US" sz="22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More communication, increased trust, and more inclusive. </a:t>
            </a:r>
          </a:p>
          <a:p>
            <a:pPr marL="231775" marR="0" lvl="0" indent="-231775" algn="l" defTabSz="914400" rtl="0" eaLnBrk="0" fontAlgn="base" latinLnBrk="0" hangingPunct="0">
              <a:lnSpc>
                <a:spcPct val="100000"/>
              </a:lnSpc>
              <a:spcBef>
                <a:spcPts val="600"/>
              </a:spcBef>
              <a:spcAft>
                <a:spcPts val="0"/>
              </a:spcAft>
              <a:buClrTx/>
              <a:buSzTx/>
              <a:buFont typeface="Symbol" panose="05050102010706020507" pitchFamily="18" charset="2"/>
              <a:buChar char=""/>
              <a:tabLst/>
              <a:defRPr/>
            </a:pPr>
            <a:r>
              <a:rPr kumimoji="0" lang="en-US" sz="22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Programs conduct activities at all levels needed. </a:t>
            </a:r>
          </a:p>
          <a:p>
            <a:pPr marL="231775" marR="0" lvl="0" indent="-231775" algn="l" defTabSz="914400" rtl="0" eaLnBrk="0" fontAlgn="base" latinLnBrk="0" hangingPunct="0">
              <a:lnSpc>
                <a:spcPct val="100000"/>
              </a:lnSpc>
              <a:spcBef>
                <a:spcPts val="600"/>
              </a:spcBef>
              <a:spcAft>
                <a:spcPts val="0"/>
              </a:spcAft>
              <a:buClrTx/>
              <a:buSzTx/>
              <a:buFont typeface="Symbol" panose="05050102010706020507" pitchFamily="18" charset="2"/>
              <a:buChar char=""/>
              <a:tabLst/>
              <a:defRPr/>
            </a:pPr>
            <a:r>
              <a:rPr kumimoji="0" lang="en-US" sz="22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Inclusive programs should be able to provide examples of inclusive activities at different levels.</a:t>
            </a:r>
          </a:p>
        </p:txBody>
      </p:sp>
      <p:sp>
        <p:nvSpPr>
          <p:cNvPr id="10" name="Slide Number Placeholder 9">
            <a:extLst>
              <a:ext uri="{FF2B5EF4-FFF2-40B4-BE49-F238E27FC236}">
                <a16:creationId xmlns:a16="http://schemas.microsoft.com/office/drawing/2014/main" id="{B7D74E61-8F0B-481C-5261-98A9C748B665}"/>
              </a:ext>
            </a:extLst>
          </p:cNvPr>
          <p:cNvSpPr>
            <a:spLocks noGrp="1"/>
          </p:cNvSpPr>
          <p:nvPr>
            <p:ph type="sldNum" sz="quarter" idx="12"/>
          </p:nvPr>
        </p:nvSpPr>
        <p:spPr>
          <a:xfrm>
            <a:off x="11610808" y="6417225"/>
            <a:ext cx="27639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D8133054-9317-0BB0-C1D0-62E2227885C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107859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normAutofit/>
          </a:bodyPr>
          <a:lstStyle/>
          <a:p>
            <a:r>
              <a:rPr lang="en-US" sz="4400" dirty="0"/>
              <a:t>Pathway Level 1</a:t>
            </a:r>
          </a:p>
        </p:txBody>
      </p:sp>
      <p:sp>
        <p:nvSpPr>
          <p:cNvPr id="7" name="Content Placeholder 6">
            <a:extLst>
              <a:ext uri="{FF2B5EF4-FFF2-40B4-BE49-F238E27FC236}">
                <a16:creationId xmlns:a16="http://schemas.microsoft.com/office/drawing/2014/main" id="{96443995-5043-F9E2-9506-AB1BCB30757C}"/>
              </a:ext>
            </a:extLst>
          </p:cNvPr>
          <p:cNvSpPr>
            <a:spLocks noGrp="1"/>
          </p:cNvSpPr>
          <p:nvPr>
            <p:ph idx="1"/>
          </p:nvPr>
        </p:nvSpPr>
        <p:spPr>
          <a:xfrm>
            <a:off x="612722" y="1881707"/>
            <a:ext cx="11029615" cy="4171175"/>
          </a:xfrm>
        </p:spPr>
        <p:txBody>
          <a:bodyPr>
            <a:noAutofit/>
          </a:bodyPr>
          <a:lstStyle/>
          <a:p>
            <a:pPr marL="0" marR="0" lvl="0" indent="0" algn="l" defTabSz="457200" rtl="0" eaLnBrk="1" fontAlgn="auto" latinLnBrk="0" hangingPunct="1">
              <a:lnSpc>
                <a:spcPct val="100000"/>
              </a:lnSpc>
              <a:spcBef>
                <a:spcPts val="0"/>
              </a:spcBef>
              <a:spcAft>
                <a:spcPts val="600"/>
              </a:spcAft>
              <a:buClrTx/>
              <a:buSzPct val="92000"/>
              <a:buNone/>
              <a:tabLst/>
              <a:defRPr/>
            </a:pPr>
            <a:r>
              <a:rPr kumimoji="0" lang="en-US" sz="3200" b="1" i="0" strike="noStrike" kern="1200" cap="none" spc="0" normalizeH="0" baseline="0" noProof="0" dirty="0">
                <a:ln>
                  <a:noFill/>
                </a:ln>
                <a:solidFill>
                  <a:srgbClr val="3D3D3D"/>
                </a:solidFill>
                <a:effectLst/>
                <a:uLnTx/>
                <a:uFillTx/>
                <a:cs typeface="Arial" panose="020B0604020202020204" pitchFamily="34" charset="0"/>
              </a:rPr>
              <a:t>Programs Developed for Participants</a:t>
            </a:r>
          </a:p>
          <a:p>
            <a:pPr marR="0" lvl="0" algn="l" defTabSz="457200" rtl="0" eaLnBrk="1" fontAlgn="auto" latinLnBrk="0" hangingPunct="1">
              <a:lnSpc>
                <a:spcPct val="100000"/>
              </a:lnSpc>
              <a:spcBef>
                <a:spcPts val="0"/>
              </a:spcBef>
              <a:spcAft>
                <a:spcPts val="600"/>
              </a:spcAft>
              <a:buClrTx/>
              <a:buSzPct val="92000"/>
              <a:buFont typeface="Arial" panose="020B0604020202020204" pitchFamily="34" charset="0"/>
              <a:buChar char="•"/>
              <a:tabLst/>
              <a:defRPr/>
            </a:pPr>
            <a:r>
              <a:rPr lang="en-US" sz="3200" u="sng" dirty="0">
                <a:solidFill>
                  <a:srgbClr val="3D3D3D"/>
                </a:solidFill>
                <a:cs typeface="Arial" panose="020B0604020202020204" pitchFamily="34" charset="0"/>
              </a:rPr>
              <a:t>Purpose</a:t>
            </a:r>
            <a:r>
              <a:rPr lang="en-US" sz="3200" dirty="0">
                <a:solidFill>
                  <a:srgbClr val="3D3D3D"/>
                </a:solidFill>
                <a:cs typeface="Arial" panose="020B0604020202020204" pitchFamily="34" charset="0"/>
              </a:rPr>
              <a:t>: Mobility p</a:t>
            </a:r>
            <a:r>
              <a:rPr kumimoji="0" lang="en-US" sz="3200" b="0" i="0" u="none" strike="noStrike" kern="1200" cap="none" spc="0" normalizeH="0" baseline="0" noProof="0" dirty="0">
                <a:ln>
                  <a:noFill/>
                </a:ln>
                <a:solidFill>
                  <a:srgbClr val="3D3D3D"/>
                </a:solidFill>
                <a:effectLst/>
                <a:uLnTx/>
                <a:uFillTx/>
                <a:cs typeface="Arial" panose="020B0604020202020204" pitchFamily="34" charset="0"/>
              </a:rPr>
              <a:t>rograms are needed for people with disabilities and older adults to live active, meaningful lives.</a:t>
            </a:r>
          </a:p>
          <a:p>
            <a:pPr marR="0" lvl="0" algn="l" defTabSz="457200" rtl="0" eaLnBrk="1" fontAlgn="auto" latinLnBrk="0" hangingPunct="1">
              <a:lnSpc>
                <a:spcPct val="100000"/>
              </a:lnSpc>
              <a:spcBef>
                <a:spcPts val="0"/>
              </a:spcBef>
              <a:spcAft>
                <a:spcPts val="600"/>
              </a:spcAft>
              <a:buClrTx/>
              <a:buSzPct val="92000"/>
              <a:buFont typeface="Arial" panose="020B0604020202020204" pitchFamily="34" charset="0"/>
              <a:buChar char="•"/>
              <a:tabLst/>
              <a:defRPr/>
            </a:pPr>
            <a:r>
              <a:rPr kumimoji="0" lang="en-US" sz="3200" b="0" i="0" u="none" strike="noStrike" kern="1200" cap="none" spc="0" normalizeH="0" baseline="0" noProof="0" dirty="0">
                <a:ln>
                  <a:noFill/>
                </a:ln>
                <a:solidFill>
                  <a:srgbClr val="3D3D3D"/>
                </a:solidFill>
                <a:effectLst/>
                <a:uLnTx/>
                <a:uFillTx/>
                <a:cs typeface="Arial" panose="020B0604020202020204" pitchFamily="34" charset="0"/>
              </a:rPr>
              <a:t>Little or no involvement of participants. </a:t>
            </a:r>
          </a:p>
          <a:p>
            <a:pPr marR="0" lvl="0" algn="l" defTabSz="457200" rtl="0" eaLnBrk="1" fontAlgn="auto" latinLnBrk="0" hangingPunct="1">
              <a:lnSpc>
                <a:spcPct val="100000"/>
              </a:lnSpc>
              <a:spcBef>
                <a:spcPts val="0"/>
              </a:spcBef>
              <a:spcAft>
                <a:spcPts val="600"/>
              </a:spcAft>
              <a:buClrTx/>
              <a:buSzPct val="92000"/>
              <a:buFont typeface="Arial" panose="020B0604020202020204" pitchFamily="34" charset="0"/>
              <a:buChar char="•"/>
              <a:tabLst/>
              <a:defRPr/>
            </a:pPr>
            <a:r>
              <a:rPr kumimoji="0" lang="en-US" sz="3200" b="0" i="0" u="sng" strike="noStrike" kern="1200" cap="none" spc="0" normalizeH="0" baseline="0" noProof="0" dirty="0">
                <a:ln>
                  <a:noFill/>
                </a:ln>
                <a:solidFill>
                  <a:srgbClr val="3D3D3D"/>
                </a:solidFill>
                <a:effectLst/>
                <a:uLnTx/>
                <a:uFillTx/>
                <a:cs typeface="Arial" panose="020B0604020202020204" pitchFamily="34" charset="0"/>
              </a:rPr>
              <a:t>Assumption</a:t>
            </a:r>
            <a:r>
              <a:rPr kumimoji="0" lang="en-US" sz="3200" b="0" i="0" u="none" strike="noStrike" kern="1200" cap="none" spc="0" normalizeH="0" baseline="0" noProof="0" dirty="0">
                <a:ln>
                  <a:noFill/>
                </a:ln>
                <a:solidFill>
                  <a:srgbClr val="3D3D3D"/>
                </a:solidFill>
                <a:effectLst/>
                <a:uLnTx/>
                <a:uFillTx/>
                <a:cs typeface="Arial" panose="020B0604020202020204" pitchFamily="34" charset="0"/>
              </a:rPr>
              <a:t>: Few programs </a:t>
            </a:r>
            <a:r>
              <a:rPr lang="en-US" sz="3200" dirty="0">
                <a:solidFill>
                  <a:srgbClr val="3D3D3D"/>
                </a:solidFill>
                <a:cs typeface="Arial" panose="020B0604020202020204" pitchFamily="34" charset="0"/>
              </a:rPr>
              <a:t>continue </a:t>
            </a:r>
            <a:r>
              <a:rPr kumimoji="0" lang="en-US" sz="3200" b="0" i="0" u="none" strike="noStrike" kern="1200" cap="none" spc="0" normalizeH="0" baseline="0" noProof="0" dirty="0">
                <a:ln>
                  <a:noFill/>
                </a:ln>
                <a:solidFill>
                  <a:srgbClr val="3D3D3D"/>
                </a:solidFill>
                <a:effectLst/>
                <a:uLnTx/>
                <a:uFillTx/>
                <a:cs typeface="Arial" panose="020B0604020202020204" pitchFamily="34" charset="0"/>
              </a:rPr>
              <a:t>at Level 1 because success is unlikely without participant involvement.</a:t>
            </a:r>
          </a:p>
          <a:p>
            <a:pPr marR="0" lvl="0" algn="l" defTabSz="457200" rtl="0" eaLnBrk="1" fontAlgn="auto" latinLnBrk="0" hangingPunct="1">
              <a:lnSpc>
                <a:spcPct val="100000"/>
              </a:lnSpc>
              <a:spcBef>
                <a:spcPts val="0"/>
              </a:spcBef>
              <a:spcAft>
                <a:spcPts val="600"/>
              </a:spcAft>
              <a:buClrTx/>
              <a:buSzPct val="92000"/>
              <a:buFont typeface="Arial" panose="020B0604020202020204" pitchFamily="34" charset="0"/>
              <a:buChar char="•"/>
              <a:tabLst/>
              <a:defRPr/>
            </a:pPr>
            <a:r>
              <a:rPr lang="en-US" sz="3200" u="sng" dirty="0">
                <a:solidFill>
                  <a:srgbClr val="3D3D3D"/>
                </a:solidFill>
                <a:cs typeface="Arial" panose="020B0604020202020204" pitchFamily="34" charset="0"/>
              </a:rPr>
              <a:t>Level 1 Examples</a:t>
            </a:r>
            <a:r>
              <a:rPr lang="en-US" sz="3200" dirty="0">
                <a:solidFill>
                  <a:srgbClr val="3D3D3D"/>
                </a:solidFill>
                <a:cs typeface="Arial" panose="020B0604020202020204" pitchFamily="34" charset="0"/>
              </a:rPr>
              <a:t>: Too many to list. That’s why ACL funded Transit Planning 4 All.</a:t>
            </a:r>
            <a:endParaRPr lang="en-US" sz="3200" dirty="0">
              <a:cs typeface="Arial" panose="020B0604020202020204" pitchFamily="34" charset="0"/>
            </a:endParaRPr>
          </a:p>
        </p:txBody>
      </p:sp>
      <p:sp>
        <p:nvSpPr>
          <p:cNvPr id="8" name="Slide Number Placeholder 7">
            <a:extLst>
              <a:ext uri="{FF2B5EF4-FFF2-40B4-BE49-F238E27FC236}">
                <a16:creationId xmlns:a16="http://schemas.microsoft.com/office/drawing/2014/main" id="{51D022F5-80EB-4CEA-993B-C991171F1A14}"/>
              </a:ext>
            </a:extLst>
          </p:cNvPr>
          <p:cNvSpPr>
            <a:spLocks noGrp="1"/>
          </p:cNvSpPr>
          <p:nvPr>
            <p:ph type="sldNum" sz="quarter" idx="12"/>
          </p:nvPr>
        </p:nvSpPr>
        <p:spPr>
          <a:xfrm>
            <a:off x="11411210" y="6407399"/>
            <a:ext cx="335063" cy="365125"/>
          </a:xfr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D8133054-9317-0BB0-C1D0-62E2227885C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194880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normAutofit/>
          </a:bodyPr>
          <a:lstStyle/>
          <a:p>
            <a:r>
              <a:rPr lang="en-US" sz="4400" dirty="0"/>
              <a:t>Pathway Level 2</a:t>
            </a:r>
          </a:p>
        </p:txBody>
      </p:sp>
      <p:sp>
        <p:nvSpPr>
          <p:cNvPr id="8" name="Content Placeholder 2">
            <a:extLst>
              <a:ext uri="{FF2B5EF4-FFF2-40B4-BE49-F238E27FC236}">
                <a16:creationId xmlns:a16="http://schemas.microsoft.com/office/drawing/2014/main" id="{1FAABB72-67D2-DA0C-AF67-11C06CE05D0D}"/>
              </a:ext>
            </a:extLst>
          </p:cNvPr>
          <p:cNvSpPr>
            <a:spLocks noGrp="1"/>
          </p:cNvSpPr>
          <p:nvPr>
            <p:ph idx="1"/>
          </p:nvPr>
        </p:nvSpPr>
        <p:spPr>
          <a:xfrm>
            <a:off x="581025" y="1900240"/>
            <a:ext cx="11029950" cy="3880552"/>
          </a:xfrm>
        </p:spPr>
        <p:txBody>
          <a:bodyPr>
            <a:noAutofit/>
          </a:bodyPr>
          <a:lstStyle/>
          <a:p>
            <a:pPr marL="0" indent="0">
              <a:spcBef>
                <a:spcPts val="0"/>
              </a:spcBef>
              <a:spcAft>
                <a:spcPts val="0"/>
              </a:spcAft>
              <a:buClrTx/>
              <a:buNone/>
            </a:pPr>
            <a:r>
              <a:rPr lang="en-US" sz="3200" b="1" dirty="0">
                <a:cs typeface="Arial" panose="020B0604020202020204" pitchFamily="34" charset="0"/>
              </a:rPr>
              <a:t>Inform Participants About Programs</a:t>
            </a:r>
          </a:p>
          <a:p>
            <a:pPr>
              <a:spcBef>
                <a:spcPts val="0"/>
              </a:spcBef>
              <a:spcAft>
                <a:spcPts val="0"/>
              </a:spcAft>
              <a:buClrTx/>
              <a:buFont typeface="Arial" panose="020B0604020202020204" pitchFamily="34" charset="0"/>
              <a:buChar char="•"/>
            </a:pPr>
            <a:r>
              <a:rPr lang="en-US" sz="3200" u="sng" dirty="0">
                <a:cs typeface="Arial" panose="020B0604020202020204" pitchFamily="34" charset="0"/>
              </a:rPr>
              <a:t>Purpose</a:t>
            </a:r>
            <a:r>
              <a:rPr lang="en-US" sz="3200" dirty="0">
                <a:cs typeface="Arial" panose="020B0604020202020204" pitchFamily="34" charset="0"/>
              </a:rPr>
              <a:t>: Communicate to stakeholders.</a:t>
            </a:r>
          </a:p>
          <a:p>
            <a:pPr>
              <a:spcBef>
                <a:spcPts val="0"/>
              </a:spcBef>
              <a:spcAft>
                <a:spcPts val="0"/>
              </a:spcAft>
              <a:buClrTx/>
              <a:buFont typeface="Arial" panose="020B0604020202020204" pitchFamily="34" charset="0"/>
              <a:buChar char="•"/>
            </a:pPr>
            <a:r>
              <a:rPr lang="en-US" sz="3200" dirty="0">
                <a:cs typeface="Arial" panose="020B0604020202020204" pitchFamily="34" charset="0"/>
              </a:rPr>
              <a:t>Programs provide information to current and potential participants.</a:t>
            </a:r>
          </a:p>
          <a:p>
            <a:pPr>
              <a:spcBef>
                <a:spcPts val="0"/>
              </a:spcBef>
              <a:spcAft>
                <a:spcPts val="0"/>
              </a:spcAft>
              <a:buClrTx/>
              <a:buFont typeface="Arial" panose="020B0604020202020204" pitchFamily="34" charset="0"/>
              <a:buChar char="•"/>
            </a:pPr>
            <a:r>
              <a:rPr lang="en-US" sz="3200" dirty="0">
                <a:cs typeface="Arial" panose="020B0604020202020204" pitchFamily="34" charset="0"/>
              </a:rPr>
              <a:t>Communication is generally one-way (from program to participants).</a:t>
            </a:r>
          </a:p>
          <a:p>
            <a:pPr>
              <a:spcBef>
                <a:spcPts val="0"/>
              </a:spcBef>
              <a:spcAft>
                <a:spcPts val="0"/>
              </a:spcAft>
              <a:buClrTx/>
              <a:buFont typeface="Arial" panose="020B0604020202020204" pitchFamily="34" charset="0"/>
              <a:buChar char="•"/>
            </a:pPr>
            <a:r>
              <a:rPr lang="en-US" sz="3200" u="sng" dirty="0">
                <a:cs typeface="Arial" panose="020B0604020202020204" pitchFamily="34" charset="0"/>
              </a:rPr>
              <a:t>Examples</a:t>
            </a:r>
            <a:r>
              <a:rPr lang="en-US" sz="3200" dirty="0">
                <a:cs typeface="Arial" panose="020B0604020202020204" pitchFamily="34" charset="0"/>
              </a:rPr>
              <a:t>: Brochures, websites, emails, social media, community presentations by program staff or consultants.</a:t>
            </a:r>
          </a:p>
        </p:txBody>
      </p:sp>
      <p:sp>
        <p:nvSpPr>
          <p:cNvPr id="9" name="Slide Number Placeholder 8">
            <a:extLst>
              <a:ext uri="{FF2B5EF4-FFF2-40B4-BE49-F238E27FC236}">
                <a16:creationId xmlns:a16="http://schemas.microsoft.com/office/drawing/2014/main" id="{41753C65-DE17-BFF7-91E0-51633AB2C0E4}"/>
              </a:ext>
            </a:extLst>
          </p:cNvPr>
          <p:cNvSpPr>
            <a:spLocks noGrp="1"/>
          </p:cNvSpPr>
          <p:nvPr>
            <p:ph type="sldNum" sz="quarter" idx="12"/>
          </p:nvPr>
        </p:nvSpPr>
        <p:spPr>
          <a:xfrm>
            <a:off x="11386158" y="6386774"/>
            <a:ext cx="360115" cy="365125"/>
          </a:xfr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8A5619D-E0B0-9F7C-BCD1-0A303EFCB9A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133449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normAutofit/>
          </a:bodyPr>
          <a:lstStyle/>
          <a:p>
            <a:r>
              <a:rPr lang="en-US" sz="4400" dirty="0"/>
              <a:t>Pathway Level 2: Examples</a:t>
            </a:r>
          </a:p>
        </p:txBody>
      </p:sp>
      <p:sp>
        <p:nvSpPr>
          <p:cNvPr id="8" name="Content Placeholder 2">
            <a:extLst>
              <a:ext uri="{FF2B5EF4-FFF2-40B4-BE49-F238E27FC236}">
                <a16:creationId xmlns:a16="http://schemas.microsoft.com/office/drawing/2014/main" id="{1FAABB72-67D2-DA0C-AF67-11C06CE05D0D}"/>
              </a:ext>
            </a:extLst>
          </p:cNvPr>
          <p:cNvSpPr>
            <a:spLocks noGrp="1"/>
          </p:cNvSpPr>
          <p:nvPr>
            <p:ph idx="1"/>
          </p:nvPr>
        </p:nvSpPr>
        <p:spPr>
          <a:xfrm>
            <a:off x="536265" y="1870190"/>
            <a:ext cx="11029950" cy="4063504"/>
          </a:xfrm>
        </p:spPr>
        <p:txBody>
          <a:bodyPr>
            <a:noAutofit/>
          </a:bodyPr>
          <a:lstStyle/>
          <a:p>
            <a:pPr marL="0" indent="0">
              <a:spcBef>
                <a:spcPts val="0"/>
              </a:spcBef>
              <a:spcAft>
                <a:spcPts val="0"/>
              </a:spcAft>
              <a:buClrTx/>
              <a:buNone/>
            </a:pPr>
            <a:r>
              <a:rPr lang="en-US" sz="3200" b="1" dirty="0">
                <a:cs typeface="Arial" panose="020B0604020202020204" pitchFamily="34" charset="0"/>
              </a:rPr>
              <a:t>Inform Participants About Programs</a:t>
            </a:r>
          </a:p>
          <a:p>
            <a:pPr>
              <a:spcBef>
                <a:spcPts val="0"/>
              </a:spcBef>
              <a:spcAft>
                <a:spcPts val="0"/>
              </a:spcAft>
              <a:buClrTx/>
              <a:buFont typeface="Arial" panose="020B0604020202020204" pitchFamily="34" charset="0"/>
              <a:buChar char="•"/>
            </a:pPr>
            <a:r>
              <a:rPr lang="en-US" sz="3200" dirty="0">
                <a:cs typeface="Arial" panose="020B0604020202020204" pitchFamily="34" charset="0"/>
              </a:rPr>
              <a:t>Participant attended all weekly meetings and community conversations.</a:t>
            </a:r>
          </a:p>
          <a:p>
            <a:pPr>
              <a:spcBef>
                <a:spcPts val="0"/>
              </a:spcBef>
              <a:spcAft>
                <a:spcPts val="0"/>
              </a:spcAft>
              <a:buClrTx/>
              <a:buFont typeface="Arial" panose="020B0604020202020204" pitchFamily="34" charset="0"/>
              <a:buChar char="•"/>
            </a:pPr>
            <a:r>
              <a:rPr lang="en-US" sz="3200" dirty="0">
                <a:cs typeface="Arial" panose="020B0604020202020204" pitchFamily="34" charset="0"/>
              </a:rPr>
              <a:t>33 people with disabilities, older adults, and/or caregivers attended our summit.</a:t>
            </a:r>
          </a:p>
          <a:p>
            <a:pPr>
              <a:spcBef>
                <a:spcPts val="0"/>
              </a:spcBef>
              <a:spcAft>
                <a:spcPts val="0"/>
              </a:spcAft>
              <a:buClrTx/>
              <a:buFont typeface="Arial" panose="020B0604020202020204" pitchFamily="34" charset="0"/>
              <a:buChar char="•"/>
            </a:pPr>
            <a:r>
              <a:rPr lang="en-US" sz="3200" dirty="0">
                <a:cs typeface="Arial" panose="020B0604020202020204" pitchFamily="34" charset="0"/>
              </a:rPr>
              <a:t>Program developed a brochure about paratransit and distributed them at a community fair.</a:t>
            </a:r>
          </a:p>
          <a:p>
            <a:pPr>
              <a:spcBef>
                <a:spcPts val="0"/>
              </a:spcBef>
              <a:spcAft>
                <a:spcPts val="0"/>
              </a:spcAft>
              <a:buClrTx/>
              <a:buFont typeface="Arial" panose="020B0604020202020204" pitchFamily="34" charset="0"/>
              <a:buChar char="•"/>
            </a:pPr>
            <a:r>
              <a:rPr lang="en-US" sz="3200" dirty="0">
                <a:cs typeface="Arial" panose="020B0604020202020204" pitchFamily="34" charset="0"/>
              </a:rPr>
              <a:t>Information about transit options provided as tax bill insert.</a:t>
            </a:r>
          </a:p>
        </p:txBody>
      </p:sp>
      <p:sp>
        <p:nvSpPr>
          <p:cNvPr id="9" name="Slide Number Placeholder 8">
            <a:extLst>
              <a:ext uri="{FF2B5EF4-FFF2-40B4-BE49-F238E27FC236}">
                <a16:creationId xmlns:a16="http://schemas.microsoft.com/office/drawing/2014/main" id="{41753C65-DE17-BFF7-91E0-51633AB2C0E4}"/>
              </a:ext>
            </a:extLst>
          </p:cNvPr>
          <p:cNvSpPr>
            <a:spLocks noGrp="1"/>
          </p:cNvSpPr>
          <p:nvPr>
            <p:ph type="sldNum" sz="quarter" idx="12"/>
          </p:nvPr>
        </p:nvSpPr>
        <p:spPr>
          <a:xfrm>
            <a:off x="11386158" y="6386774"/>
            <a:ext cx="360115" cy="365125"/>
          </a:xfr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8A5619D-E0B0-9F7C-BCD1-0A303EFCB9A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274980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normAutofit/>
          </a:bodyPr>
          <a:lstStyle/>
          <a:p>
            <a:r>
              <a:rPr lang="en-US" sz="4400" dirty="0"/>
              <a:t>Pathway Level 3</a:t>
            </a:r>
          </a:p>
        </p:txBody>
      </p:sp>
      <p:sp>
        <p:nvSpPr>
          <p:cNvPr id="7" name="Content Placeholder 2">
            <a:extLst>
              <a:ext uri="{FF2B5EF4-FFF2-40B4-BE49-F238E27FC236}">
                <a16:creationId xmlns:a16="http://schemas.microsoft.com/office/drawing/2014/main" id="{3390C756-F801-8D64-F89B-150BB04E2483}"/>
              </a:ext>
            </a:extLst>
          </p:cNvPr>
          <p:cNvSpPr>
            <a:spLocks noGrp="1"/>
          </p:cNvSpPr>
          <p:nvPr>
            <p:ph idx="1"/>
          </p:nvPr>
        </p:nvSpPr>
        <p:spPr>
          <a:xfrm>
            <a:off x="580858" y="1854124"/>
            <a:ext cx="11029950" cy="3494360"/>
          </a:xfrm>
        </p:spPr>
        <p:txBody>
          <a:bodyPr>
            <a:noAutofit/>
          </a:bodyPr>
          <a:lstStyle/>
          <a:p>
            <a:pPr marL="0" indent="0">
              <a:spcBef>
                <a:spcPts val="0"/>
              </a:spcBef>
              <a:buClrTx/>
              <a:buNone/>
            </a:pPr>
            <a:r>
              <a:rPr lang="en-US" sz="3200" b="1" dirty="0">
                <a:cs typeface="Arial" panose="020B0604020202020204" pitchFamily="34" charset="0"/>
              </a:rPr>
              <a:t>Consult Participants about Programs</a:t>
            </a:r>
          </a:p>
          <a:p>
            <a:pPr>
              <a:spcBef>
                <a:spcPts val="0"/>
              </a:spcBef>
              <a:buClrTx/>
              <a:buFont typeface="Arial" panose="020B0604020202020204" pitchFamily="34" charset="0"/>
              <a:buChar char="•"/>
            </a:pPr>
            <a:r>
              <a:rPr lang="en-US" sz="3200" u="sng" dirty="0">
                <a:cs typeface="Arial" panose="020B0604020202020204" pitchFamily="34" charset="0"/>
              </a:rPr>
              <a:t>Purpose</a:t>
            </a:r>
            <a:r>
              <a:rPr lang="en-US" sz="3200" dirty="0">
                <a:cs typeface="Arial" panose="020B0604020202020204" pitchFamily="34" charset="0"/>
              </a:rPr>
              <a:t>: Collect feedback from participants about current services, unmet needs, and potential services.</a:t>
            </a:r>
          </a:p>
          <a:p>
            <a:pPr>
              <a:spcBef>
                <a:spcPts val="0"/>
              </a:spcBef>
              <a:buClrTx/>
              <a:buFont typeface="Arial" panose="020B0604020202020204" pitchFamily="34" charset="0"/>
              <a:buChar char="•"/>
            </a:pPr>
            <a:r>
              <a:rPr lang="en-US" sz="3200" dirty="0">
                <a:cs typeface="Arial" panose="020B0604020202020204" pitchFamily="34" charset="0"/>
              </a:rPr>
              <a:t>Programs have individual or group discussions or data collection from people with disabilities and older adults.</a:t>
            </a:r>
          </a:p>
          <a:p>
            <a:pPr>
              <a:spcBef>
                <a:spcPts val="0"/>
              </a:spcBef>
              <a:buClrTx/>
              <a:buFont typeface="Arial" panose="020B0604020202020204" pitchFamily="34" charset="0"/>
              <a:buChar char="•"/>
            </a:pPr>
            <a:r>
              <a:rPr lang="en-US" sz="3200" u="sng" dirty="0">
                <a:cs typeface="Arial" panose="020B0604020202020204" pitchFamily="34" charset="0"/>
              </a:rPr>
              <a:t>Examples</a:t>
            </a:r>
            <a:r>
              <a:rPr lang="en-US" sz="3200" dirty="0">
                <a:cs typeface="Arial" panose="020B0604020202020204" pitchFamily="34" charset="0"/>
              </a:rPr>
              <a:t>: Surveys, focus groups, community meetings.</a:t>
            </a:r>
            <a:endParaRPr lang="en-US" sz="3200" dirty="0">
              <a:ea typeface="Calibri" panose="020F050202020403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81E2787C-3A12-FCEA-D3C7-5CB5FE30479F}"/>
              </a:ext>
            </a:extLst>
          </p:cNvPr>
          <p:cNvSpPr>
            <a:spLocks noGrp="1"/>
          </p:cNvSpPr>
          <p:nvPr>
            <p:ph type="sldNum" sz="quarter" idx="12"/>
          </p:nvPr>
        </p:nvSpPr>
        <p:spPr>
          <a:xfrm>
            <a:off x="11404948" y="6386774"/>
            <a:ext cx="341326" cy="365125"/>
          </a:xfr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F912888-A552-4119-AB2E-873DA32283C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21577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normAutofit/>
          </a:bodyPr>
          <a:lstStyle/>
          <a:p>
            <a:r>
              <a:rPr lang="en-US" sz="4400" dirty="0"/>
              <a:t>Pathway Level 3: Examples</a:t>
            </a:r>
          </a:p>
        </p:txBody>
      </p:sp>
      <p:sp>
        <p:nvSpPr>
          <p:cNvPr id="8" name="Content Placeholder 2">
            <a:extLst>
              <a:ext uri="{FF2B5EF4-FFF2-40B4-BE49-F238E27FC236}">
                <a16:creationId xmlns:a16="http://schemas.microsoft.com/office/drawing/2014/main" id="{1FAABB72-67D2-DA0C-AF67-11C06CE05D0D}"/>
              </a:ext>
            </a:extLst>
          </p:cNvPr>
          <p:cNvSpPr>
            <a:spLocks noGrp="1"/>
          </p:cNvSpPr>
          <p:nvPr>
            <p:ph idx="1"/>
          </p:nvPr>
        </p:nvSpPr>
        <p:spPr>
          <a:xfrm>
            <a:off x="581192" y="1833260"/>
            <a:ext cx="11029950" cy="3974295"/>
          </a:xfrm>
        </p:spPr>
        <p:txBody>
          <a:bodyPr>
            <a:noAutofit/>
          </a:bodyPr>
          <a:lstStyle/>
          <a:p>
            <a:pPr marL="0" indent="0">
              <a:spcBef>
                <a:spcPts val="0"/>
              </a:spcBef>
              <a:spcAft>
                <a:spcPts val="0"/>
              </a:spcAft>
              <a:buClrTx/>
              <a:buNone/>
            </a:pPr>
            <a:r>
              <a:rPr lang="en-US" sz="3000" b="1" dirty="0">
                <a:cs typeface="Arial" panose="020B0604020202020204" pitchFamily="34" charset="0"/>
              </a:rPr>
              <a:t>Consult Participants about Programs</a:t>
            </a:r>
          </a:p>
          <a:p>
            <a:pPr>
              <a:spcBef>
                <a:spcPts val="0"/>
              </a:spcBef>
              <a:spcAft>
                <a:spcPts val="0"/>
              </a:spcAft>
              <a:buClrTx/>
              <a:buFont typeface="Arial" panose="020B0604020202020204" pitchFamily="34" charset="0"/>
              <a:buChar char="•"/>
            </a:pPr>
            <a:r>
              <a:rPr lang="en-US" sz="3000" dirty="0">
                <a:cs typeface="Arial" panose="020B0604020202020204" pitchFamily="34" charset="0"/>
              </a:rPr>
              <a:t>People with disabilities and caregivers were interviewed for a newsletter.</a:t>
            </a:r>
          </a:p>
          <a:p>
            <a:pPr>
              <a:spcBef>
                <a:spcPts val="0"/>
              </a:spcBef>
              <a:spcAft>
                <a:spcPts val="0"/>
              </a:spcAft>
              <a:buClrTx/>
              <a:buFont typeface="Arial" panose="020B0604020202020204" pitchFamily="34" charset="0"/>
              <a:buChar char="•"/>
            </a:pPr>
            <a:r>
              <a:rPr lang="en-US" sz="3000" dirty="0">
                <a:cs typeface="Arial" panose="020B0604020202020204" pitchFamily="34" charset="0"/>
              </a:rPr>
              <a:t>One disabled person shared transportation barriers regarding blindness.</a:t>
            </a:r>
          </a:p>
          <a:p>
            <a:pPr>
              <a:spcBef>
                <a:spcPts val="0"/>
              </a:spcBef>
              <a:spcAft>
                <a:spcPts val="0"/>
              </a:spcAft>
              <a:buClrTx/>
              <a:buFont typeface="Arial" panose="020B0604020202020204" pitchFamily="34" charset="0"/>
              <a:buChar char="•"/>
            </a:pPr>
            <a:r>
              <a:rPr lang="en-US" sz="3000" dirty="0">
                <a:cs typeface="Arial" panose="020B0604020202020204" pitchFamily="34" charset="0"/>
              </a:rPr>
              <a:t>Transit agency collects surveys once a year to gather feedback.</a:t>
            </a:r>
          </a:p>
          <a:p>
            <a:pPr>
              <a:spcBef>
                <a:spcPts val="0"/>
              </a:spcBef>
              <a:spcAft>
                <a:spcPts val="0"/>
              </a:spcAft>
              <a:buClrTx/>
              <a:buFont typeface="Arial" panose="020B0604020202020204" pitchFamily="34" charset="0"/>
              <a:buChar char="•"/>
            </a:pPr>
            <a:r>
              <a:rPr lang="en-US" sz="3000" dirty="0">
                <a:cs typeface="Arial" panose="020B0604020202020204" pitchFamily="34" charset="0"/>
              </a:rPr>
              <a:t>A regional planning agency, working with transit providers, held a public hearing about services and invited transit users to attend.</a:t>
            </a:r>
            <a:endParaRPr lang="en-US" sz="3100"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41753C65-DE17-BFF7-91E0-51633AB2C0E4}"/>
              </a:ext>
            </a:extLst>
          </p:cNvPr>
          <p:cNvSpPr>
            <a:spLocks noGrp="1"/>
          </p:cNvSpPr>
          <p:nvPr>
            <p:ph type="sldNum" sz="quarter" idx="12"/>
          </p:nvPr>
        </p:nvSpPr>
        <p:spPr>
          <a:xfrm>
            <a:off x="11386158" y="6386774"/>
            <a:ext cx="360115" cy="365125"/>
          </a:xfr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8A5619D-E0B0-9F7C-BCD1-0A303EFCB9A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21357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normAutofit/>
          </a:bodyPr>
          <a:lstStyle/>
          <a:p>
            <a:r>
              <a:rPr lang="en-US" sz="4400" dirty="0"/>
              <a:t>Pathway Level 4</a:t>
            </a:r>
          </a:p>
        </p:txBody>
      </p:sp>
      <p:sp>
        <p:nvSpPr>
          <p:cNvPr id="11" name="Content Placeholder 2">
            <a:extLst>
              <a:ext uri="{FF2B5EF4-FFF2-40B4-BE49-F238E27FC236}">
                <a16:creationId xmlns:a16="http://schemas.microsoft.com/office/drawing/2014/main" id="{C2C72419-EF86-71D9-7FB9-FAF2D615BAE3}"/>
              </a:ext>
            </a:extLst>
          </p:cNvPr>
          <p:cNvSpPr>
            <a:spLocks noGrp="1"/>
          </p:cNvSpPr>
          <p:nvPr>
            <p:ph idx="1"/>
          </p:nvPr>
        </p:nvSpPr>
        <p:spPr>
          <a:xfrm>
            <a:off x="581192" y="1941589"/>
            <a:ext cx="11029950" cy="3678238"/>
          </a:xfrm>
        </p:spPr>
        <p:txBody>
          <a:bodyPr>
            <a:noAutofit/>
          </a:bodyPr>
          <a:lstStyle/>
          <a:p>
            <a:pPr marL="0" marR="0" indent="0">
              <a:spcBef>
                <a:spcPts val="0"/>
              </a:spcBef>
              <a:spcAft>
                <a:spcPts val="0"/>
              </a:spcAft>
              <a:buClrTx/>
              <a:buNone/>
            </a:pPr>
            <a:r>
              <a:rPr lang="en-US" sz="3200" b="1" dirty="0">
                <a:effectLst/>
                <a:ea typeface="Calibri" panose="020F0502020204030204" pitchFamily="34" charset="0"/>
                <a:cs typeface="Arial" panose="020B0604020202020204" pitchFamily="34" charset="0"/>
              </a:rPr>
              <a:t>Active Participant Involvement in Programs</a:t>
            </a:r>
          </a:p>
          <a:p>
            <a:pPr>
              <a:spcBef>
                <a:spcPts val="0"/>
              </a:spcBef>
              <a:buClrTx/>
              <a:buFont typeface="Arial" panose="020B0604020202020204" pitchFamily="34" charset="0"/>
              <a:buChar char="•"/>
            </a:pPr>
            <a:r>
              <a:rPr lang="en-US" sz="3200" u="sng" dirty="0">
                <a:cs typeface="Arial" panose="020B0604020202020204" pitchFamily="34" charset="0"/>
              </a:rPr>
              <a:t>Purpose</a:t>
            </a:r>
            <a:r>
              <a:rPr lang="en-US" sz="3200" dirty="0">
                <a:cs typeface="Arial" panose="020B0604020202020204" pitchFamily="34" charset="0"/>
              </a:rPr>
              <a:t>: Build credibility; expand resources.</a:t>
            </a:r>
          </a:p>
          <a:p>
            <a:pPr>
              <a:spcBef>
                <a:spcPts val="0"/>
              </a:spcBef>
              <a:buClrTx/>
              <a:buFont typeface="Arial" panose="020B0604020202020204" pitchFamily="34" charset="0"/>
              <a:buChar char="•"/>
            </a:pPr>
            <a:r>
              <a:rPr lang="en-US" sz="3200" dirty="0">
                <a:cs typeface="Arial" panose="020B0604020202020204" pitchFamily="34" charset="0"/>
              </a:rPr>
              <a:t>Participants, through steering committees or other activities, play active, meaningful roles in planning and program activities that serve people with disabilities and older adults.</a:t>
            </a:r>
          </a:p>
          <a:p>
            <a:pPr>
              <a:spcBef>
                <a:spcPts val="0"/>
              </a:spcBef>
              <a:buClrTx/>
              <a:buFont typeface="Arial" panose="020B0604020202020204" pitchFamily="34" charset="0"/>
              <a:buChar char="•"/>
            </a:pPr>
            <a:r>
              <a:rPr lang="en-US" sz="3200" u="sng" dirty="0">
                <a:cs typeface="Arial" panose="020B0604020202020204" pitchFamily="34" charset="0"/>
              </a:rPr>
              <a:t>Examples</a:t>
            </a:r>
            <a:r>
              <a:rPr lang="en-US" sz="3200" dirty="0">
                <a:cs typeface="Arial" panose="020B0604020202020204" pitchFamily="34" charset="0"/>
              </a:rPr>
              <a:t>: Participants lead person-centered activities; participants review program materials.</a:t>
            </a:r>
            <a:endParaRPr lang="en-US" sz="3200" dirty="0">
              <a:effectLst/>
              <a:ea typeface="Calibri" panose="020F0502020204030204" pitchFamily="34" charset="0"/>
              <a:cs typeface="Arial" panose="020B0604020202020204" pitchFamily="34" charset="0"/>
            </a:endParaRPr>
          </a:p>
        </p:txBody>
      </p:sp>
      <p:sp>
        <p:nvSpPr>
          <p:cNvPr id="12" name="Slide Number Placeholder 11">
            <a:extLst>
              <a:ext uri="{FF2B5EF4-FFF2-40B4-BE49-F238E27FC236}">
                <a16:creationId xmlns:a16="http://schemas.microsoft.com/office/drawing/2014/main" id="{C8B5178B-CD38-92B6-6501-7F76FBF06964}"/>
              </a:ext>
            </a:extLst>
          </p:cNvPr>
          <p:cNvSpPr>
            <a:spLocks noGrp="1"/>
          </p:cNvSpPr>
          <p:nvPr>
            <p:ph type="sldNum" sz="quarter" idx="12"/>
          </p:nvPr>
        </p:nvSpPr>
        <p:spPr>
          <a:xfrm>
            <a:off x="11373632" y="6413651"/>
            <a:ext cx="372641" cy="365125"/>
          </a:xfr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9B26719-4978-EDC4-2EF5-EA8530A6C39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20309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BA775-8DD0-4EAE-CAE1-19D30CAD38EF}"/>
              </a:ext>
            </a:extLst>
          </p:cNvPr>
          <p:cNvSpPr>
            <a:spLocks noGrp="1"/>
          </p:cNvSpPr>
          <p:nvPr>
            <p:ph type="title"/>
          </p:nvPr>
        </p:nvSpPr>
        <p:spPr/>
        <p:txBody>
          <a:bodyPr/>
          <a:lstStyle/>
          <a:p>
            <a:r>
              <a:rPr lang="en-US" dirty="0"/>
              <a:t>WEBINAR LOGISTICS</a:t>
            </a:r>
          </a:p>
        </p:txBody>
      </p:sp>
      <p:sp>
        <p:nvSpPr>
          <p:cNvPr id="5" name="Content Placeholder 4">
            <a:extLst>
              <a:ext uri="{FF2B5EF4-FFF2-40B4-BE49-F238E27FC236}">
                <a16:creationId xmlns:a16="http://schemas.microsoft.com/office/drawing/2014/main" id="{013E4DB3-3169-3054-0D2C-DAC40FADC856}"/>
              </a:ext>
            </a:extLst>
          </p:cNvPr>
          <p:cNvSpPr>
            <a:spLocks noGrp="1"/>
          </p:cNvSpPr>
          <p:nvPr>
            <p:ph idx="1"/>
          </p:nvPr>
        </p:nvSpPr>
        <p:spPr/>
        <p:txBody>
          <a:bodyPr anchor="t">
            <a:noAutofit/>
          </a:bodyPr>
          <a:lstStyle/>
          <a:p>
            <a:r>
              <a:rPr lang="en-US" sz="2400" dirty="0"/>
              <a:t>This event is being recorded.</a:t>
            </a:r>
          </a:p>
          <a:p>
            <a:r>
              <a:rPr lang="en-US" sz="2400" dirty="0"/>
              <a:t>There is ASL interpretation and auto captioning. To turn on captions, click the button in the control bar labelled “Captions.”</a:t>
            </a:r>
          </a:p>
          <a:p>
            <a:r>
              <a:rPr lang="en-US" sz="2400" dirty="0"/>
              <a:t>If you are having technical difficulties, please send a private chat to Grayson Lee.</a:t>
            </a:r>
          </a:p>
          <a:p>
            <a:r>
              <a:rPr lang="en-US" sz="2400" dirty="0"/>
              <a:t>Please keep your sound on mute. If called on to speak, please identify yourself.</a:t>
            </a:r>
          </a:p>
          <a:p>
            <a:r>
              <a:rPr lang="en-US" sz="2400" dirty="0"/>
              <a:t>Feel free to share thoughts and comments in the chat.</a:t>
            </a:r>
          </a:p>
          <a:p>
            <a:r>
              <a:rPr lang="en-US" sz="2400" dirty="0"/>
              <a:t>We will have a Q&amp;A at the end of the event for attendees to ask questions. </a:t>
            </a:r>
          </a:p>
        </p:txBody>
      </p:sp>
    </p:spTree>
    <p:extLst>
      <p:ext uri="{BB962C8B-B14F-4D97-AF65-F5344CB8AC3E}">
        <p14:creationId xmlns:p14="http://schemas.microsoft.com/office/powerpoint/2010/main" val="986383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normAutofit/>
          </a:bodyPr>
          <a:lstStyle/>
          <a:p>
            <a:r>
              <a:rPr lang="en-US" sz="4400" dirty="0"/>
              <a:t>Pathway Level 4: Examples</a:t>
            </a:r>
          </a:p>
        </p:txBody>
      </p:sp>
      <p:sp>
        <p:nvSpPr>
          <p:cNvPr id="8" name="Content Placeholder 2">
            <a:extLst>
              <a:ext uri="{FF2B5EF4-FFF2-40B4-BE49-F238E27FC236}">
                <a16:creationId xmlns:a16="http://schemas.microsoft.com/office/drawing/2014/main" id="{1FAABB72-67D2-DA0C-AF67-11C06CE05D0D}"/>
              </a:ext>
            </a:extLst>
          </p:cNvPr>
          <p:cNvSpPr>
            <a:spLocks noGrp="1"/>
          </p:cNvSpPr>
          <p:nvPr>
            <p:ph idx="1"/>
          </p:nvPr>
        </p:nvSpPr>
        <p:spPr>
          <a:xfrm>
            <a:off x="581025" y="1900239"/>
            <a:ext cx="11029950" cy="4148181"/>
          </a:xfrm>
        </p:spPr>
        <p:txBody>
          <a:bodyPr>
            <a:noAutofit/>
          </a:bodyPr>
          <a:lstStyle/>
          <a:p>
            <a:pPr marL="0" indent="0">
              <a:spcBef>
                <a:spcPts val="0"/>
              </a:spcBef>
              <a:spcAft>
                <a:spcPts val="0"/>
              </a:spcAft>
              <a:buClrTx/>
              <a:buNone/>
            </a:pPr>
            <a:r>
              <a:rPr lang="en-US" sz="3000" b="1" dirty="0">
                <a:cs typeface="Arial" panose="020B0604020202020204" pitchFamily="34" charset="0"/>
              </a:rPr>
              <a:t>Active Participant Involvement in Programs</a:t>
            </a:r>
          </a:p>
          <a:p>
            <a:pPr>
              <a:spcBef>
                <a:spcPts val="0"/>
              </a:spcBef>
              <a:spcAft>
                <a:spcPts val="0"/>
              </a:spcAft>
              <a:buClrTx/>
              <a:buFont typeface="Arial" panose="020B0604020202020204" pitchFamily="34" charset="0"/>
              <a:buChar char="•"/>
            </a:pPr>
            <a:r>
              <a:rPr lang="en-US" sz="3000" dirty="0">
                <a:cs typeface="Arial" panose="020B0604020202020204" pitchFamily="34" charset="0"/>
              </a:rPr>
              <a:t>One person with a disability did outreach to immigrant community.</a:t>
            </a:r>
          </a:p>
          <a:p>
            <a:pPr>
              <a:spcBef>
                <a:spcPts val="0"/>
              </a:spcBef>
              <a:spcAft>
                <a:spcPts val="0"/>
              </a:spcAft>
              <a:buClrTx/>
              <a:buFont typeface="Arial" panose="020B0604020202020204" pitchFamily="34" charset="0"/>
              <a:buChar char="•"/>
            </a:pPr>
            <a:r>
              <a:rPr lang="en-US" sz="3000" dirty="0">
                <a:cs typeface="Arial" panose="020B0604020202020204" pitchFamily="34" charset="0"/>
              </a:rPr>
              <a:t>Participants designed surveys, conducted outreach, made meeting logistics, and meeting involvement.</a:t>
            </a:r>
          </a:p>
          <a:p>
            <a:pPr>
              <a:spcBef>
                <a:spcPts val="0"/>
              </a:spcBef>
              <a:spcAft>
                <a:spcPts val="0"/>
              </a:spcAft>
              <a:buClrTx/>
              <a:buFont typeface="Arial" panose="020B0604020202020204" pitchFamily="34" charset="0"/>
              <a:buChar char="•"/>
            </a:pPr>
            <a:r>
              <a:rPr lang="en-US" sz="3000" dirty="0">
                <a:cs typeface="Arial" panose="020B0604020202020204" pitchFamily="34" charset="0"/>
              </a:rPr>
              <a:t>Participants conducted peer-to-peer interviews.</a:t>
            </a:r>
          </a:p>
          <a:p>
            <a:pPr>
              <a:spcBef>
                <a:spcPts val="0"/>
              </a:spcBef>
              <a:spcAft>
                <a:spcPts val="0"/>
              </a:spcAft>
              <a:buClrTx/>
              <a:buFont typeface="Arial" panose="020B0604020202020204" pitchFamily="34" charset="0"/>
              <a:buChar char="•"/>
            </a:pPr>
            <a:r>
              <a:rPr lang="en-US" sz="3000" dirty="0">
                <a:cs typeface="Arial" panose="020B0604020202020204" pitchFamily="34" charset="0"/>
              </a:rPr>
              <a:t>Participants organized into committees to carry out program activities.</a:t>
            </a:r>
          </a:p>
          <a:p>
            <a:pPr>
              <a:spcBef>
                <a:spcPts val="0"/>
              </a:spcBef>
              <a:spcAft>
                <a:spcPts val="0"/>
              </a:spcAft>
              <a:buClrTx/>
              <a:buFont typeface="Arial" panose="020B0604020202020204" pitchFamily="34" charset="0"/>
              <a:buChar char="•"/>
            </a:pPr>
            <a:r>
              <a:rPr lang="en-US" sz="3000" dirty="0">
                <a:cs typeface="Arial" panose="020B0604020202020204" pitchFamily="34" charset="0"/>
              </a:rPr>
              <a:t>Prototype ideas to address transit wayfinding issues were developed and tested with participants.</a:t>
            </a:r>
          </a:p>
        </p:txBody>
      </p:sp>
      <p:sp>
        <p:nvSpPr>
          <p:cNvPr id="9" name="Slide Number Placeholder 8">
            <a:extLst>
              <a:ext uri="{FF2B5EF4-FFF2-40B4-BE49-F238E27FC236}">
                <a16:creationId xmlns:a16="http://schemas.microsoft.com/office/drawing/2014/main" id="{41753C65-DE17-BFF7-91E0-51633AB2C0E4}"/>
              </a:ext>
            </a:extLst>
          </p:cNvPr>
          <p:cNvSpPr>
            <a:spLocks noGrp="1"/>
          </p:cNvSpPr>
          <p:nvPr>
            <p:ph type="sldNum" sz="quarter" idx="12"/>
          </p:nvPr>
        </p:nvSpPr>
        <p:spPr>
          <a:xfrm>
            <a:off x="11386158" y="6386774"/>
            <a:ext cx="360115" cy="365125"/>
          </a:xfr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8A5619D-E0B0-9F7C-BCD1-0A303EFCB9A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1410530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normAutofit/>
          </a:bodyPr>
          <a:lstStyle/>
          <a:p>
            <a:r>
              <a:rPr lang="en-US" sz="4400" dirty="0"/>
              <a:t>Pathway Level 5</a:t>
            </a:r>
          </a:p>
        </p:txBody>
      </p:sp>
      <p:sp>
        <p:nvSpPr>
          <p:cNvPr id="7" name="Content Placeholder 2">
            <a:extLst>
              <a:ext uri="{FF2B5EF4-FFF2-40B4-BE49-F238E27FC236}">
                <a16:creationId xmlns:a16="http://schemas.microsoft.com/office/drawing/2014/main" id="{77FB7469-BF7D-2BAC-716C-9DEBF6EE979D}"/>
              </a:ext>
            </a:extLst>
          </p:cNvPr>
          <p:cNvSpPr>
            <a:spLocks noGrp="1"/>
          </p:cNvSpPr>
          <p:nvPr>
            <p:ph idx="1"/>
          </p:nvPr>
        </p:nvSpPr>
        <p:spPr>
          <a:xfrm>
            <a:off x="581192" y="1887628"/>
            <a:ext cx="11029950" cy="3678238"/>
          </a:xfrm>
        </p:spPr>
        <p:txBody>
          <a:bodyPr>
            <a:noAutofit/>
          </a:bodyPr>
          <a:lstStyle/>
          <a:p>
            <a:pPr marL="0" indent="0">
              <a:spcBef>
                <a:spcPts val="0"/>
              </a:spcBef>
              <a:buClrTx/>
              <a:buNone/>
            </a:pPr>
            <a:r>
              <a:rPr lang="en-US" sz="3200" b="1" dirty="0">
                <a:ea typeface="Calibri" panose="020F0502020204030204" pitchFamily="34" charset="0"/>
                <a:cs typeface="Arial" panose="020B0604020202020204" pitchFamily="34" charset="0"/>
              </a:rPr>
              <a:t>Participants Share Decision Making </a:t>
            </a:r>
          </a:p>
          <a:p>
            <a:pPr>
              <a:spcBef>
                <a:spcPts val="0"/>
              </a:spcBef>
              <a:buClrTx/>
              <a:buFont typeface="Arial" panose="020B0604020202020204" pitchFamily="34" charset="0"/>
              <a:buChar char="•"/>
            </a:pPr>
            <a:r>
              <a:rPr lang="en-US" sz="3200" u="sng" dirty="0">
                <a:cs typeface="Arial" panose="020B0604020202020204" pitchFamily="34" charset="0"/>
              </a:rPr>
              <a:t>Purpose</a:t>
            </a:r>
            <a:r>
              <a:rPr lang="en-US" sz="3200" dirty="0">
                <a:cs typeface="Arial" panose="020B0604020202020204" pitchFamily="34" charset="0"/>
              </a:rPr>
              <a:t>: Decision-making expands influence  (“Nothing about us without us.”).</a:t>
            </a:r>
          </a:p>
          <a:p>
            <a:pPr>
              <a:spcBef>
                <a:spcPts val="0"/>
              </a:spcBef>
              <a:buClrTx/>
              <a:buFont typeface="Arial" panose="020B0604020202020204" pitchFamily="34" charset="0"/>
              <a:buChar char="•"/>
            </a:pPr>
            <a:r>
              <a:rPr lang="en-US" sz="3200" dirty="0">
                <a:ea typeface="Calibri" panose="020F0502020204030204" pitchFamily="34" charset="0"/>
                <a:cs typeface="Arial" panose="020B0604020202020204" pitchFamily="34" charset="0"/>
              </a:rPr>
              <a:t>Participants share in the process of making decisions regarding planning and operations of programs.</a:t>
            </a:r>
            <a:endParaRPr lang="en-US" sz="3200" dirty="0">
              <a:cs typeface="Arial" panose="020B0604020202020204" pitchFamily="34" charset="0"/>
            </a:endParaRPr>
          </a:p>
          <a:p>
            <a:pPr>
              <a:spcBef>
                <a:spcPts val="0"/>
              </a:spcBef>
              <a:buClrTx/>
              <a:buFont typeface="Arial" panose="020B0604020202020204" pitchFamily="34" charset="0"/>
              <a:buChar char="•"/>
            </a:pPr>
            <a:r>
              <a:rPr lang="en-US" sz="3200" u="sng" dirty="0">
                <a:cs typeface="Arial" panose="020B0604020202020204" pitchFamily="34" charset="0"/>
              </a:rPr>
              <a:t>Examples</a:t>
            </a:r>
            <a:r>
              <a:rPr lang="en-US" sz="3200" dirty="0">
                <a:cs typeface="Arial" panose="020B0604020202020204" pitchFamily="34" charset="0"/>
              </a:rPr>
              <a:t>: Participants consider program and policy alternatives, share influence in decision-making.</a:t>
            </a:r>
          </a:p>
        </p:txBody>
      </p:sp>
      <p:sp>
        <p:nvSpPr>
          <p:cNvPr id="8" name="Slide Number Placeholder 7">
            <a:extLst>
              <a:ext uri="{FF2B5EF4-FFF2-40B4-BE49-F238E27FC236}">
                <a16:creationId xmlns:a16="http://schemas.microsoft.com/office/drawing/2014/main" id="{F37D0B34-8B41-5946-BDF0-532C6108EFF3}"/>
              </a:ext>
            </a:extLst>
          </p:cNvPr>
          <p:cNvSpPr>
            <a:spLocks noGrp="1"/>
          </p:cNvSpPr>
          <p:nvPr>
            <p:ph type="sldNum" sz="quarter" idx="12"/>
          </p:nvPr>
        </p:nvSpPr>
        <p:spPr>
          <a:xfrm>
            <a:off x="11404948" y="6386774"/>
            <a:ext cx="341326" cy="365125"/>
          </a:xfr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064425F-239F-0C79-6514-66E28271220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54068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normAutofit/>
          </a:bodyPr>
          <a:lstStyle/>
          <a:p>
            <a:r>
              <a:rPr lang="en-US" sz="4400" dirty="0"/>
              <a:t>Pathway Level 5: Examples</a:t>
            </a:r>
          </a:p>
        </p:txBody>
      </p:sp>
      <p:sp>
        <p:nvSpPr>
          <p:cNvPr id="8" name="Content Placeholder 2">
            <a:extLst>
              <a:ext uri="{FF2B5EF4-FFF2-40B4-BE49-F238E27FC236}">
                <a16:creationId xmlns:a16="http://schemas.microsoft.com/office/drawing/2014/main" id="{1FAABB72-67D2-DA0C-AF67-11C06CE05D0D}"/>
              </a:ext>
            </a:extLst>
          </p:cNvPr>
          <p:cNvSpPr>
            <a:spLocks noGrp="1"/>
          </p:cNvSpPr>
          <p:nvPr>
            <p:ph idx="1"/>
          </p:nvPr>
        </p:nvSpPr>
        <p:spPr>
          <a:xfrm>
            <a:off x="581025" y="1900240"/>
            <a:ext cx="11029950" cy="3842604"/>
          </a:xfrm>
        </p:spPr>
        <p:txBody>
          <a:bodyPr>
            <a:noAutofit/>
          </a:bodyPr>
          <a:lstStyle/>
          <a:p>
            <a:pPr marL="0" indent="0">
              <a:spcBef>
                <a:spcPts val="0"/>
              </a:spcBef>
              <a:spcAft>
                <a:spcPts val="0"/>
              </a:spcAft>
              <a:buClrTx/>
              <a:buNone/>
            </a:pPr>
            <a:r>
              <a:rPr lang="en-US" sz="3200" b="1" dirty="0">
                <a:cs typeface="Arial" panose="020B0604020202020204" pitchFamily="34" charset="0"/>
              </a:rPr>
              <a:t>Participants Share Decision Making</a:t>
            </a:r>
          </a:p>
          <a:p>
            <a:pPr>
              <a:spcBef>
                <a:spcPts val="0"/>
              </a:spcBef>
              <a:spcAft>
                <a:spcPts val="0"/>
              </a:spcAft>
              <a:buClrTx/>
              <a:buFont typeface="Arial" panose="020B0604020202020204" pitchFamily="34" charset="0"/>
              <a:buChar char="•"/>
            </a:pPr>
            <a:r>
              <a:rPr lang="en-US" sz="3200" dirty="0">
                <a:cs typeface="Arial" panose="020B0604020202020204" pitchFamily="34" charset="0"/>
              </a:rPr>
              <a:t>Program staff and participants worked on future plans for the project. The project Steering Committee decided which 2 approaches to adopt.</a:t>
            </a:r>
          </a:p>
          <a:p>
            <a:pPr>
              <a:spcBef>
                <a:spcPts val="0"/>
              </a:spcBef>
              <a:spcAft>
                <a:spcPts val="0"/>
              </a:spcAft>
              <a:buClrTx/>
              <a:buFont typeface="Arial" panose="020B0604020202020204" pitchFamily="34" charset="0"/>
              <a:buChar char="•"/>
            </a:pPr>
            <a:r>
              <a:rPr lang="en-US" sz="3200" dirty="0">
                <a:cs typeface="Arial" panose="020B0604020202020204" pitchFamily="34" charset="0"/>
              </a:rPr>
              <a:t>“I would like to share my feelings in regards to the process and participation of being part of Transportation Committee. I felt this was a great experience. I felt my opinion mattered. I was treated with respect and included to participate.”</a:t>
            </a:r>
          </a:p>
        </p:txBody>
      </p:sp>
      <p:sp>
        <p:nvSpPr>
          <p:cNvPr id="9" name="Slide Number Placeholder 8">
            <a:extLst>
              <a:ext uri="{FF2B5EF4-FFF2-40B4-BE49-F238E27FC236}">
                <a16:creationId xmlns:a16="http://schemas.microsoft.com/office/drawing/2014/main" id="{41753C65-DE17-BFF7-91E0-51633AB2C0E4}"/>
              </a:ext>
            </a:extLst>
          </p:cNvPr>
          <p:cNvSpPr>
            <a:spLocks noGrp="1"/>
          </p:cNvSpPr>
          <p:nvPr>
            <p:ph type="sldNum" sz="quarter" idx="12"/>
          </p:nvPr>
        </p:nvSpPr>
        <p:spPr>
          <a:xfrm>
            <a:off x="11386158" y="6386774"/>
            <a:ext cx="360115" cy="365125"/>
          </a:xfr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8A5619D-E0B0-9F7C-BCD1-0A303EFCB9A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3378618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normAutofit/>
          </a:bodyPr>
          <a:lstStyle/>
          <a:p>
            <a:r>
              <a:rPr lang="en-US" sz="4400" dirty="0"/>
              <a:t>Pathway Level 6</a:t>
            </a:r>
          </a:p>
        </p:txBody>
      </p:sp>
      <p:sp>
        <p:nvSpPr>
          <p:cNvPr id="8" name="Content Placeholder 2">
            <a:extLst>
              <a:ext uri="{FF2B5EF4-FFF2-40B4-BE49-F238E27FC236}">
                <a16:creationId xmlns:a16="http://schemas.microsoft.com/office/drawing/2014/main" id="{700C72B1-A4E7-D6B5-BA1D-AAD12362E1F9}"/>
              </a:ext>
            </a:extLst>
          </p:cNvPr>
          <p:cNvSpPr>
            <a:spLocks noGrp="1"/>
          </p:cNvSpPr>
          <p:nvPr>
            <p:ph idx="1"/>
          </p:nvPr>
        </p:nvSpPr>
        <p:spPr>
          <a:xfrm>
            <a:off x="581025" y="1860331"/>
            <a:ext cx="11029950" cy="3999132"/>
          </a:xfrm>
        </p:spPr>
        <p:txBody>
          <a:bodyPr>
            <a:noAutofit/>
          </a:bodyPr>
          <a:lstStyle/>
          <a:p>
            <a:pPr marL="0" indent="0">
              <a:spcBef>
                <a:spcPts val="0"/>
              </a:spcBef>
              <a:spcAft>
                <a:spcPts val="0"/>
              </a:spcAft>
              <a:buClrTx/>
              <a:buNone/>
            </a:pPr>
            <a:r>
              <a:rPr lang="en-US" sz="3200" b="1" dirty="0">
                <a:ea typeface="Calibri" panose="020F0502020204030204" pitchFamily="34" charset="0"/>
                <a:cs typeface="Arial" panose="020B0604020202020204" pitchFamily="34" charset="0"/>
              </a:rPr>
              <a:t>Participants Play Lead Roles</a:t>
            </a:r>
          </a:p>
          <a:p>
            <a:pPr>
              <a:spcBef>
                <a:spcPts val="0"/>
              </a:spcBef>
              <a:buClrTx/>
              <a:buFont typeface="Arial" panose="020B0604020202020204" pitchFamily="34" charset="0"/>
              <a:buChar char="•"/>
            </a:pPr>
            <a:r>
              <a:rPr lang="en-US" sz="3200" u="sng" dirty="0">
                <a:cs typeface="Arial" panose="020B0604020202020204" pitchFamily="34" charset="0"/>
              </a:rPr>
              <a:t>Purpose</a:t>
            </a:r>
            <a:r>
              <a:rPr lang="en-US" sz="3200" dirty="0">
                <a:cs typeface="Arial" panose="020B0604020202020204" pitchFamily="34" charset="0"/>
              </a:rPr>
              <a:t>: Programs for people with disabilities and older adults are led by participants.</a:t>
            </a:r>
          </a:p>
          <a:p>
            <a:pPr>
              <a:spcBef>
                <a:spcPts val="0"/>
              </a:spcBef>
              <a:buClrTx/>
              <a:buFont typeface="Arial" panose="020B0604020202020204" pitchFamily="34" charset="0"/>
              <a:buChar char="•"/>
            </a:pPr>
            <a:r>
              <a:rPr lang="en-US" sz="3200" dirty="0">
                <a:ea typeface="Calibri" panose="020F0502020204030204" pitchFamily="34" charset="0"/>
                <a:cs typeface="Arial" panose="020B0604020202020204" pitchFamily="34" charset="0"/>
              </a:rPr>
              <a:t>Individual participants (not representing partner organizations) take on leadership roles in program planning and operations.</a:t>
            </a:r>
          </a:p>
          <a:p>
            <a:pPr>
              <a:spcBef>
                <a:spcPts val="0"/>
              </a:spcBef>
              <a:buClrTx/>
              <a:buFont typeface="Arial" panose="020B0604020202020204" pitchFamily="34" charset="0"/>
              <a:buChar char="•"/>
            </a:pPr>
            <a:r>
              <a:rPr lang="en-US" sz="3200" u="sng" dirty="0">
                <a:cs typeface="Arial" panose="020B0604020202020204" pitchFamily="34" charset="0"/>
              </a:rPr>
              <a:t>Examples</a:t>
            </a:r>
            <a:r>
              <a:rPr lang="en-US" sz="3200" dirty="0">
                <a:cs typeface="Arial" panose="020B0604020202020204" pitchFamily="34" charset="0"/>
              </a:rPr>
              <a:t>: Participants assume leadership responsibility for planning and carrying out project tasks.</a:t>
            </a:r>
          </a:p>
        </p:txBody>
      </p:sp>
      <p:sp>
        <p:nvSpPr>
          <p:cNvPr id="9" name="Slide Number Placeholder 8">
            <a:extLst>
              <a:ext uri="{FF2B5EF4-FFF2-40B4-BE49-F238E27FC236}">
                <a16:creationId xmlns:a16="http://schemas.microsoft.com/office/drawing/2014/main" id="{18B45211-B04A-07C2-889A-5D5F5D8D1C1C}"/>
              </a:ext>
            </a:extLst>
          </p:cNvPr>
          <p:cNvSpPr>
            <a:spLocks noGrp="1"/>
          </p:cNvSpPr>
          <p:nvPr>
            <p:ph type="sldNum" sz="quarter" idx="12"/>
          </p:nvPr>
        </p:nvSpPr>
        <p:spPr>
          <a:xfrm>
            <a:off x="11417474" y="6413651"/>
            <a:ext cx="328800" cy="365125"/>
          </a:xfr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9E7FBF1-D4B5-3136-834C-41C7AAA76E4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4108327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normAutofit/>
          </a:bodyPr>
          <a:lstStyle/>
          <a:p>
            <a:r>
              <a:rPr lang="en-US" sz="4400" dirty="0"/>
              <a:t>Pathway Level 6: Examples</a:t>
            </a:r>
          </a:p>
        </p:txBody>
      </p:sp>
      <p:sp>
        <p:nvSpPr>
          <p:cNvPr id="8" name="Content Placeholder 2">
            <a:extLst>
              <a:ext uri="{FF2B5EF4-FFF2-40B4-BE49-F238E27FC236}">
                <a16:creationId xmlns:a16="http://schemas.microsoft.com/office/drawing/2014/main" id="{700C72B1-A4E7-D6B5-BA1D-AAD12362E1F9}"/>
              </a:ext>
            </a:extLst>
          </p:cNvPr>
          <p:cNvSpPr>
            <a:spLocks noGrp="1"/>
          </p:cNvSpPr>
          <p:nvPr>
            <p:ph idx="1"/>
          </p:nvPr>
        </p:nvSpPr>
        <p:spPr>
          <a:xfrm>
            <a:off x="580858" y="1891247"/>
            <a:ext cx="11029950" cy="4051368"/>
          </a:xfrm>
        </p:spPr>
        <p:txBody>
          <a:bodyPr>
            <a:noAutofit/>
          </a:bodyPr>
          <a:lstStyle/>
          <a:p>
            <a:pPr marL="0" indent="0">
              <a:spcBef>
                <a:spcPts val="0"/>
              </a:spcBef>
              <a:buClrTx/>
              <a:buNone/>
            </a:pPr>
            <a:r>
              <a:rPr lang="en-US" sz="2700" b="1" dirty="0">
                <a:cs typeface="Arial" panose="020B0604020202020204" pitchFamily="34" charset="0"/>
              </a:rPr>
              <a:t>Participants Play Lead Roles</a:t>
            </a:r>
          </a:p>
          <a:p>
            <a:pPr>
              <a:spcBef>
                <a:spcPts val="0"/>
              </a:spcBef>
              <a:buClrTx/>
              <a:buFont typeface="Arial" panose="020B0604020202020204" pitchFamily="34" charset="0"/>
              <a:buChar char="•"/>
            </a:pPr>
            <a:r>
              <a:rPr lang="en-US" sz="2700" dirty="0">
                <a:cs typeface="Arial" panose="020B0604020202020204" pitchFamily="34" charset="0"/>
              </a:rPr>
              <a:t>A mother of a disabled child (caregiver) offered to train project staff on how to work with children with disabilities.</a:t>
            </a:r>
          </a:p>
          <a:p>
            <a:pPr>
              <a:spcBef>
                <a:spcPts val="0"/>
              </a:spcBef>
              <a:buClrTx/>
              <a:buFont typeface="Arial" panose="020B0604020202020204" pitchFamily="34" charset="0"/>
              <a:buChar char="•"/>
            </a:pPr>
            <a:r>
              <a:rPr lang="en-US" sz="2700" dirty="0">
                <a:cs typeface="Arial" panose="020B0604020202020204" pitchFamily="34" charset="0"/>
              </a:rPr>
              <a:t>A person with a disability contacted the city’s transit department to notify them about the Transit Planning 4 All grant availability and worked on the grant proposal. Upon award she/he became the Co-Project Director.</a:t>
            </a:r>
          </a:p>
          <a:p>
            <a:pPr>
              <a:spcBef>
                <a:spcPts val="0"/>
              </a:spcBef>
              <a:buClrTx/>
              <a:buFont typeface="Arial" panose="020B0604020202020204" pitchFamily="34" charset="0"/>
              <a:buChar char="•"/>
            </a:pPr>
            <a:r>
              <a:rPr lang="en-US" sz="2700" dirty="0">
                <a:cs typeface="Arial" panose="020B0604020202020204" pitchFamily="34" charset="0"/>
              </a:rPr>
              <a:t>Unprompted, a homeless project volunteer provided training on a mobility on demand (MOD) phone app to other homeless shelter residents so they could receive transit services.</a:t>
            </a:r>
          </a:p>
        </p:txBody>
      </p:sp>
      <p:sp>
        <p:nvSpPr>
          <p:cNvPr id="9" name="Slide Number Placeholder 8">
            <a:extLst>
              <a:ext uri="{FF2B5EF4-FFF2-40B4-BE49-F238E27FC236}">
                <a16:creationId xmlns:a16="http://schemas.microsoft.com/office/drawing/2014/main" id="{18B45211-B04A-07C2-889A-5D5F5D8D1C1C}"/>
              </a:ext>
            </a:extLst>
          </p:cNvPr>
          <p:cNvSpPr>
            <a:spLocks noGrp="1"/>
          </p:cNvSpPr>
          <p:nvPr>
            <p:ph type="sldNum" sz="quarter" idx="12"/>
          </p:nvPr>
        </p:nvSpPr>
        <p:spPr>
          <a:xfrm>
            <a:off x="11417474" y="6413651"/>
            <a:ext cx="328800" cy="365125"/>
          </a:xfr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9E7FBF1-D4B5-3136-834C-41C7AAA76E4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651909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normAutofit/>
          </a:bodyPr>
          <a:lstStyle/>
          <a:p>
            <a:r>
              <a:rPr lang="en-US" sz="4400" dirty="0"/>
              <a:t>Use the pathway to inclusion</a:t>
            </a:r>
          </a:p>
        </p:txBody>
      </p:sp>
      <p:sp>
        <p:nvSpPr>
          <p:cNvPr id="9" name="Slide Number Placeholder 8">
            <a:extLst>
              <a:ext uri="{FF2B5EF4-FFF2-40B4-BE49-F238E27FC236}">
                <a16:creationId xmlns:a16="http://schemas.microsoft.com/office/drawing/2014/main" id="{73944FD5-B3B8-4C52-EE86-9F6ED2FF7AA7}"/>
              </a:ext>
            </a:extLst>
          </p:cNvPr>
          <p:cNvSpPr>
            <a:spLocks noGrp="1"/>
          </p:cNvSpPr>
          <p:nvPr>
            <p:ph type="sldNum" sz="quarter" idx="12"/>
          </p:nvPr>
        </p:nvSpPr>
        <p:spPr>
          <a:xfrm>
            <a:off x="11217058" y="6413651"/>
            <a:ext cx="453093" cy="365125"/>
          </a:xfr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68FA5BD7-EAFF-91D8-341D-B96C19ABF769}"/>
              </a:ext>
            </a:extLst>
          </p:cNvPr>
          <p:cNvSpPr>
            <a:spLocks noGrp="1"/>
          </p:cNvSpPr>
          <p:nvPr>
            <p:ph idx="1"/>
          </p:nvPr>
        </p:nvSpPr>
        <p:spPr>
          <a:xfrm>
            <a:off x="640201" y="2020560"/>
            <a:ext cx="11029950" cy="3749161"/>
          </a:xfrm>
        </p:spPr>
        <p:txBody>
          <a:bodyPr anchor="t">
            <a:noAutofit/>
          </a:bodyPr>
          <a:lstStyle/>
          <a:p>
            <a:pPr marL="457200" indent="-457200">
              <a:spcBef>
                <a:spcPts val="600"/>
              </a:spcBef>
              <a:spcAft>
                <a:spcPts val="0"/>
              </a:spcAft>
              <a:buClrTx/>
              <a:buFont typeface="+mj-lt"/>
              <a:buAutoNum type="arabicPeriod"/>
            </a:pPr>
            <a:r>
              <a:rPr lang="en-US" sz="3600" dirty="0">
                <a:ea typeface="Calibri" panose="020F0502020204030204" pitchFamily="34" charset="0"/>
                <a:cs typeface="Arial" panose="020B0604020202020204" pitchFamily="34" charset="0"/>
              </a:rPr>
              <a:t>TRACK inclusive activities.</a:t>
            </a:r>
          </a:p>
          <a:p>
            <a:pPr marL="457200" indent="-457200">
              <a:spcBef>
                <a:spcPts val="600"/>
              </a:spcBef>
              <a:spcAft>
                <a:spcPts val="0"/>
              </a:spcAft>
              <a:buClrTx/>
              <a:buFont typeface="+mj-lt"/>
              <a:buAutoNum type="arabicPeriod" startAt="2"/>
            </a:pPr>
            <a:r>
              <a:rPr lang="en-US" sz="3600" dirty="0">
                <a:ea typeface="Calibri" panose="020F0502020204030204" pitchFamily="34" charset="0"/>
                <a:cs typeface="Arial" panose="020B0604020202020204" pitchFamily="34" charset="0"/>
              </a:rPr>
              <a:t>REVIEW inclusive activities (inclusively).</a:t>
            </a:r>
          </a:p>
          <a:p>
            <a:pPr marL="457200" indent="-457200">
              <a:spcBef>
                <a:spcPts val="600"/>
              </a:spcBef>
              <a:spcAft>
                <a:spcPts val="0"/>
              </a:spcAft>
              <a:buClrTx/>
              <a:buFont typeface="+mj-lt"/>
              <a:buAutoNum type="arabicPeriod" startAt="3"/>
            </a:pPr>
            <a:r>
              <a:rPr lang="en-US" sz="3600" dirty="0">
                <a:ea typeface="Calibri" panose="020F0502020204030204" pitchFamily="34" charset="0"/>
                <a:cs typeface="Arial" panose="020B0604020202020204" pitchFamily="34" charset="0"/>
              </a:rPr>
              <a:t>SCORE the Pathway Level for each activity.</a:t>
            </a:r>
          </a:p>
          <a:p>
            <a:pPr marL="457200" indent="-457200">
              <a:spcBef>
                <a:spcPts val="600"/>
              </a:spcBef>
              <a:spcAft>
                <a:spcPts val="0"/>
              </a:spcAft>
              <a:buClrTx/>
              <a:buFont typeface="+mj-lt"/>
              <a:buAutoNum type="arabicPeriod" startAt="3"/>
            </a:pPr>
            <a:r>
              <a:rPr lang="en-US" sz="3600" dirty="0">
                <a:ea typeface="Calibri" panose="020F0502020204030204" pitchFamily="34" charset="0"/>
                <a:cs typeface="Arial" panose="020B0604020202020204" pitchFamily="34" charset="0"/>
              </a:rPr>
              <a:t>IDENTIFY the overall Pathway Level.</a:t>
            </a:r>
          </a:p>
          <a:p>
            <a:pPr marL="457200" indent="-457200">
              <a:spcBef>
                <a:spcPts val="600"/>
              </a:spcBef>
              <a:spcAft>
                <a:spcPts val="0"/>
              </a:spcAft>
              <a:buClrTx/>
              <a:buFont typeface="+mj-lt"/>
              <a:buAutoNum type="arabicPeriod" startAt="3"/>
            </a:pPr>
            <a:r>
              <a:rPr lang="en-US" sz="3600" dirty="0">
                <a:cs typeface="Arial" panose="020B0604020202020204" pitchFamily="34" charset="0"/>
              </a:rPr>
              <a:t>REPORT overall Pathway Level (transparency).</a:t>
            </a:r>
          </a:p>
          <a:p>
            <a:pPr marL="457200" indent="-457200">
              <a:spcBef>
                <a:spcPts val="600"/>
              </a:spcBef>
              <a:spcAft>
                <a:spcPts val="0"/>
              </a:spcAft>
              <a:buClrTx/>
              <a:buFont typeface="+mj-lt"/>
              <a:buAutoNum type="arabicPeriod" startAt="3"/>
            </a:pPr>
            <a:r>
              <a:rPr lang="en-US" sz="3600" dirty="0">
                <a:cs typeface="Arial" panose="020B0604020202020204" pitchFamily="34" charset="0"/>
              </a:rPr>
              <a:t>EXPAND inclusive activities.</a:t>
            </a:r>
          </a:p>
        </p:txBody>
      </p:sp>
      <p:pic>
        <p:nvPicPr>
          <p:cNvPr id="6" name="Picture 5">
            <a:extLst>
              <a:ext uri="{FF2B5EF4-FFF2-40B4-BE49-F238E27FC236}">
                <a16:creationId xmlns:a16="http://schemas.microsoft.com/office/drawing/2014/main" id="{623AB236-AA0B-E82A-82C1-CC070AB7020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2813014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15EF-A1A2-7A2A-9328-2C0932A525E2}"/>
              </a:ext>
            </a:extLst>
          </p:cNvPr>
          <p:cNvSpPr>
            <a:spLocks noGrp="1"/>
          </p:cNvSpPr>
          <p:nvPr>
            <p:ph type="title"/>
          </p:nvPr>
        </p:nvSpPr>
        <p:spPr/>
        <p:txBody>
          <a:bodyPr/>
          <a:lstStyle/>
          <a:p>
            <a:r>
              <a:rPr lang="en-US" dirty="0"/>
              <a:t>suggested measures for monitoring inclusion</a:t>
            </a:r>
          </a:p>
        </p:txBody>
      </p:sp>
      <p:sp>
        <p:nvSpPr>
          <p:cNvPr id="3" name="Content Placeholder 2">
            <a:extLst>
              <a:ext uri="{FF2B5EF4-FFF2-40B4-BE49-F238E27FC236}">
                <a16:creationId xmlns:a16="http://schemas.microsoft.com/office/drawing/2014/main" id="{31EB4169-476F-908B-0DD9-D0017B16B61E}"/>
              </a:ext>
            </a:extLst>
          </p:cNvPr>
          <p:cNvSpPr>
            <a:spLocks noGrp="1"/>
          </p:cNvSpPr>
          <p:nvPr>
            <p:ph idx="1"/>
          </p:nvPr>
        </p:nvSpPr>
        <p:spPr>
          <a:xfrm>
            <a:off x="581193" y="1841870"/>
            <a:ext cx="11029615" cy="4188710"/>
          </a:xfrm>
        </p:spPr>
        <p:txBody>
          <a:bodyPr>
            <a:noAutofit/>
          </a:bodyPr>
          <a:lstStyle/>
          <a:p>
            <a:pPr marL="0" marR="0" indent="0" algn="l" rtl="0" eaLnBrk="1" fontAlgn="b" latinLnBrk="0" hangingPunct="1">
              <a:spcBef>
                <a:spcPts val="0"/>
              </a:spcBef>
              <a:spcAft>
                <a:spcPts val="0"/>
              </a:spcAft>
              <a:buNone/>
            </a:pPr>
            <a:r>
              <a:rPr lang="en-US" sz="2000" b="1" i="0" u="none" strike="noStrike" kern="1200" dirty="0">
                <a:solidFill>
                  <a:srgbClr val="000000"/>
                </a:solidFill>
                <a:effectLst/>
                <a:ea typeface="Times New Roman" panose="02020603050405020304" pitchFamily="18" charset="0"/>
                <a:cs typeface="Times New Roman" panose="02020603050405020304" pitchFamily="18" charset="0"/>
              </a:rPr>
              <a:t>Outputs</a:t>
            </a:r>
          </a:p>
          <a:p>
            <a:pPr marL="0" marR="0" algn="l" rtl="0" eaLnBrk="1" fontAlgn="b" latinLnBrk="0" hangingPunct="1">
              <a:spcBef>
                <a:spcPts val="0"/>
              </a:spcBef>
              <a:spcAft>
                <a:spcPts val="0"/>
              </a:spcAft>
              <a:buFont typeface="Arial" panose="020B0604020202020204" pitchFamily="34" charset="0"/>
              <a:buChar char="•"/>
            </a:pPr>
            <a:r>
              <a:rPr lang="en-US" sz="2000" b="1" i="0" u="none" strike="noStrike" kern="1200" dirty="0">
                <a:solidFill>
                  <a:srgbClr val="000000"/>
                </a:solidFill>
                <a:effectLst/>
                <a:ea typeface="Times New Roman" panose="02020603050405020304" pitchFamily="18" charset="0"/>
                <a:cs typeface="Arial" panose="020B0604020202020204" pitchFamily="34" charset="0"/>
              </a:rPr>
              <a:t>#</a:t>
            </a:r>
            <a:r>
              <a:rPr lang="en-US" sz="2000" b="0" i="0" u="none" strike="noStrike" kern="1200" dirty="0">
                <a:solidFill>
                  <a:srgbClr val="000000"/>
                </a:solidFill>
                <a:effectLst/>
                <a:ea typeface="Times New Roman" panose="02020603050405020304" pitchFamily="18" charset="0"/>
                <a:cs typeface="Arial" panose="020B0604020202020204" pitchFamily="34" charset="0"/>
              </a:rPr>
              <a:t> of participants on steering committees</a:t>
            </a:r>
            <a:endParaRPr lang="en-US" sz="2000" b="0" i="0" u="none" strike="noStrike" dirty="0">
              <a:effectLst/>
            </a:endParaRPr>
          </a:p>
          <a:p>
            <a:pPr marL="0" marR="0" algn="l" rtl="0" eaLnBrk="1" fontAlgn="b" latinLnBrk="0" hangingPunct="1">
              <a:spcBef>
                <a:spcPts val="0"/>
              </a:spcBef>
              <a:spcAft>
                <a:spcPts val="0"/>
              </a:spcAft>
              <a:buFont typeface="Arial" panose="020B0604020202020204" pitchFamily="34" charset="0"/>
              <a:buChar char="•"/>
            </a:pPr>
            <a:r>
              <a:rPr lang="en-US" sz="2000" b="1" i="0" u="none" strike="noStrike" kern="1200" dirty="0">
                <a:solidFill>
                  <a:srgbClr val="000000"/>
                </a:solidFill>
                <a:effectLst/>
                <a:ea typeface="Times New Roman" panose="02020603050405020304" pitchFamily="18" charset="0"/>
                <a:cs typeface="Arial" panose="020B0604020202020204" pitchFamily="34" charset="0"/>
              </a:rPr>
              <a:t>#</a:t>
            </a:r>
            <a:r>
              <a:rPr lang="en-US" sz="2000" b="0" i="0" u="none" strike="noStrike" kern="1200" dirty="0">
                <a:solidFill>
                  <a:srgbClr val="000000"/>
                </a:solidFill>
                <a:effectLst/>
                <a:ea typeface="Times New Roman" panose="02020603050405020304" pitchFamily="18" charset="0"/>
                <a:cs typeface="Arial" panose="020B0604020202020204" pitchFamily="34" charset="0"/>
              </a:rPr>
              <a:t> of participants who attended meetings</a:t>
            </a:r>
            <a:endParaRPr lang="en-US" sz="2000" b="0" i="0" u="none" strike="noStrike" dirty="0">
              <a:effectLst/>
            </a:endParaRPr>
          </a:p>
          <a:p>
            <a:pPr marL="0" marR="0" algn="l" rtl="0" eaLnBrk="1" fontAlgn="b" latinLnBrk="0" hangingPunct="1">
              <a:spcBef>
                <a:spcPts val="0"/>
              </a:spcBef>
              <a:spcAft>
                <a:spcPts val="0"/>
              </a:spcAft>
              <a:buFont typeface="Arial" panose="020B0604020202020204" pitchFamily="34" charset="0"/>
              <a:buChar char="•"/>
            </a:pPr>
            <a:r>
              <a:rPr lang="en-US" sz="2000" b="1" i="0" u="none" strike="noStrike" kern="1200" dirty="0">
                <a:solidFill>
                  <a:srgbClr val="000000"/>
                </a:solidFill>
                <a:effectLst/>
                <a:ea typeface="Times New Roman" panose="02020603050405020304" pitchFamily="18" charset="0"/>
                <a:cs typeface="Arial" panose="020B0604020202020204" pitchFamily="34" charset="0"/>
              </a:rPr>
              <a:t>#</a:t>
            </a:r>
            <a:r>
              <a:rPr lang="en-US" sz="2000" b="0" i="0" u="none" strike="noStrike" kern="1200" dirty="0">
                <a:solidFill>
                  <a:srgbClr val="000000"/>
                </a:solidFill>
                <a:effectLst/>
                <a:ea typeface="Times New Roman" panose="02020603050405020304" pitchFamily="18" charset="0"/>
                <a:cs typeface="Arial" panose="020B0604020202020204" pitchFamily="34" charset="0"/>
              </a:rPr>
              <a:t> of inclusion/participation needs/barriers/problems </a:t>
            </a:r>
            <a:r>
              <a:rPr lang="en-US" sz="2000" b="1" i="0" u="none" strike="noStrike" kern="1200" dirty="0">
                <a:solidFill>
                  <a:srgbClr val="000000"/>
                </a:solidFill>
                <a:effectLst/>
                <a:ea typeface="Times New Roman" panose="02020603050405020304" pitchFamily="18" charset="0"/>
                <a:cs typeface="Arial" panose="020B0604020202020204" pitchFamily="34" charset="0"/>
              </a:rPr>
              <a:t>identified by participants</a:t>
            </a:r>
            <a:endParaRPr lang="en-US" sz="2000" b="0" i="0" u="none" strike="noStrike" dirty="0">
              <a:effectLst/>
            </a:endParaRPr>
          </a:p>
          <a:p>
            <a:pPr marL="0" marR="0" algn="l" rtl="0" eaLnBrk="1" fontAlgn="b" latinLnBrk="0" hangingPunct="1">
              <a:spcBef>
                <a:spcPts val="0"/>
              </a:spcBef>
              <a:spcAft>
                <a:spcPts val="0"/>
              </a:spcAft>
              <a:buFont typeface="Arial" panose="020B0604020202020204" pitchFamily="34" charset="0"/>
              <a:buChar char="•"/>
            </a:pPr>
            <a:r>
              <a:rPr lang="en-US" sz="2000" b="1" i="0" u="none" strike="noStrike" kern="1200" dirty="0">
                <a:solidFill>
                  <a:srgbClr val="000000"/>
                </a:solidFill>
                <a:effectLst/>
                <a:ea typeface="Times New Roman" panose="02020603050405020304" pitchFamily="18" charset="0"/>
                <a:cs typeface="Arial" panose="020B0604020202020204" pitchFamily="34" charset="0"/>
              </a:rPr>
              <a:t>#</a:t>
            </a:r>
            <a:r>
              <a:rPr lang="en-US" sz="2000" b="0" i="0" u="none" strike="noStrike" kern="1200" dirty="0">
                <a:solidFill>
                  <a:srgbClr val="000000"/>
                </a:solidFill>
                <a:effectLst/>
                <a:ea typeface="Times New Roman" panose="02020603050405020304" pitchFamily="18" charset="0"/>
                <a:cs typeface="Arial" panose="020B0604020202020204" pitchFamily="34" charset="0"/>
              </a:rPr>
              <a:t> of inclusion/participation solutions </a:t>
            </a:r>
            <a:r>
              <a:rPr lang="en-US" sz="2000" b="1" i="0" u="none" strike="noStrike" kern="1200" dirty="0">
                <a:solidFill>
                  <a:srgbClr val="000000"/>
                </a:solidFill>
                <a:effectLst/>
                <a:ea typeface="Times New Roman" panose="02020603050405020304" pitchFamily="18" charset="0"/>
                <a:cs typeface="Arial" panose="020B0604020202020204" pitchFamily="34" charset="0"/>
              </a:rPr>
              <a:t>identified by participants</a:t>
            </a:r>
            <a:endParaRPr lang="en-US" sz="2000" b="0" i="0" u="none" strike="noStrike" dirty="0">
              <a:effectLst/>
            </a:endParaRPr>
          </a:p>
          <a:p>
            <a:pPr marL="0" marR="0" indent="0" algn="l" rtl="0" eaLnBrk="1" fontAlgn="b" latinLnBrk="0" hangingPunct="1">
              <a:spcBef>
                <a:spcPts val="0"/>
              </a:spcBef>
              <a:spcAft>
                <a:spcPts val="0"/>
              </a:spcAft>
              <a:buNone/>
            </a:pPr>
            <a:r>
              <a:rPr lang="en-US" sz="2000" b="1" i="0" u="none" strike="noStrike" kern="1200" dirty="0">
                <a:solidFill>
                  <a:srgbClr val="000000"/>
                </a:solidFill>
                <a:effectLst/>
                <a:ea typeface="Times New Roman" panose="02020603050405020304" pitchFamily="18" charset="0"/>
                <a:cs typeface="Times New Roman" panose="02020603050405020304" pitchFamily="18" charset="0"/>
              </a:rPr>
              <a:t>Outcomes</a:t>
            </a:r>
          </a:p>
          <a:p>
            <a:pPr marL="0" fontAlgn="b">
              <a:spcBef>
                <a:spcPts val="0"/>
              </a:spcBef>
              <a:spcAft>
                <a:spcPts val="0"/>
              </a:spcAft>
              <a:buFont typeface="Arial" panose="020B0604020202020204" pitchFamily="34" charset="0"/>
              <a:buChar char="•"/>
            </a:pPr>
            <a:r>
              <a:rPr lang="en-US" sz="2000" dirty="0">
                <a:solidFill>
                  <a:srgbClr val="000000"/>
                </a:solidFill>
                <a:cs typeface="Arial" panose="020B0604020202020204" pitchFamily="34" charset="0"/>
              </a:rPr>
              <a:t># of additional or new participants engaged in planning process</a:t>
            </a:r>
          </a:p>
          <a:p>
            <a:pPr marL="0" fontAlgn="b">
              <a:spcBef>
                <a:spcPts val="0"/>
              </a:spcBef>
              <a:spcAft>
                <a:spcPts val="0"/>
              </a:spcAft>
              <a:buFont typeface="Arial" panose="020B0604020202020204" pitchFamily="34" charset="0"/>
              <a:buChar char="•"/>
            </a:pPr>
            <a:r>
              <a:rPr lang="en-US" sz="2000" dirty="0">
                <a:solidFill>
                  <a:srgbClr val="000000"/>
                </a:solidFill>
                <a:cs typeface="Arial" panose="020B0604020202020204" pitchFamily="34" charset="0"/>
              </a:rPr>
              <a:t># of inclusion/participation barriers/problems vetted/referred to responsible parties</a:t>
            </a:r>
          </a:p>
          <a:p>
            <a:pPr marL="0" fontAlgn="b">
              <a:spcBef>
                <a:spcPts val="0"/>
              </a:spcBef>
              <a:spcAft>
                <a:spcPts val="0"/>
              </a:spcAft>
              <a:buFont typeface="Arial" panose="020B0604020202020204" pitchFamily="34" charset="0"/>
              <a:buChar char="•"/>
            </a:pPr>
            <a:r>
              <a:rPr lang="en-US" sz="2000" dirty="0">
                <a:solidFill>
                  <a:srgbClr val="000000"/>
                </a:solidFill>
                <a:cs typeface="Arial" panose="020B0604020202020204" pitchFamily="34" charset="0"/>
              </a:rPr>
              <a:t># of inclusion/participation solutions implemented (partially or fully) </a:t>
            </a:r>
          </a:p>
          <a:p>
            <a:pPr marL="0" marR="0" indent="0" algn="l" rtl="0" eaLnBrk="1" fontAlgn="b" latinLnBrk="0" hangingPunct="1">
              <a:spcBef>
                <a:spcPts val="0"/>
              </a:spcBef>
              <a:spcAft>
                <a:spcPts val="0"/>
              </a:spcAft>
              <a:buNone/>
            </a:pPr>
            <a:r>
              <a:rPr lang="en-US" sz="2000" b="1" i="0" u="none" strike="noStrike" kern="1200" dirty="0">
                <a:solidFill>
                  <a:srgbClr val="000000"/>
                </a:solidFill>
                <a:effectLst/>
                <a:ea typeface="Times New Roman" panose="02020603050405020304" pitchFamily="18" charset="0"/>
                <a:cs typeface="Times New Roman" panose="02020603050405020304" pitchFamily="18" charset="0"/>
              </a:rPr>
              <a:t>Satisfaction Measures</a:t>
            </a:r>
          </a:p>
          <a:p>
            <a:pPr marL="0" fontAlgn="b">
              <a:spcBef>
                <a:spcPts val="0"/>
              </a:spcBef>
              <a:spcAft>
                <a:spcPts val="0"/>
              </a:spcAft>
              <a:buFont typeface="Arial" panose="020B0604020202020204" pitchFamily="34" charset="0"/>
              <a:buChar char="•"/>
            </a:pPr>
            <a:r>
              <a:rPr lang="en-US" sz="2000" b="1" dirty="0">
                <a:solidFill>
                  <a:srgbClr val="000000"/>
                </a:solidFill>
                <a:cs typeface="Arial" panose="020B0604020202020204" pitchFamily="34" charset="0"/>
              </a:rPr>
              <a:t>% of participants</a:t>
            </a:r>
            <a:r>
              <a:rPr lang="en-US" sz="2000" dirty="0">
                <a:solidFill>
                  <a:srgbClr val="000000"/>
                </a:solidFill>
                <a:cs typeface="Arial" panose="020B0604020202020204" pitchFamily="34" charset="0"/>
              </a:rPr>
              <a:t> satisfied with the planning process</a:t>
            </a:r>
          </a:p>
          <a:p>
            <a:pPr marL="0" fontAlgn="b">
              <a:spcBef>
                <a:spcPts val="0"/>
              </a:spcBef>
              <a:spcAft>
                <a:spcPts val="0"/>
              </a:spcAft>
              <a:buFont typeface="Arial" panose="020B0604020202020204" pitchFamily="34" charset="0"/>
              <a:buChar char="•"/>
            </a:pPr>
            <a:r>
              <a:rPr lang="en-US" sz="2000" b="1" dirty="0">
                <a:solidFill>
                  <a:srgbClr val="000000"/>
                </a:solidFill>
                <a:cs typeface="Arial" panose="020B0604020202020204" pitchFamily="34" charset="0"/>
              </a:rPr>
              <a:t>% of stakeholders/partners </a:t>
            </a:r>
            <a:r>
              <a:rPr lang="en-US" sz="2000" dirty="0">
                <a:solidFill>
                  <a:srgbClr val="000000"/>
                </a:solidFill>
                <a:cs typeface="Arial" panose="020B0604020202020204" pitchFamily="34" charset="0"/>
              </a:rPr>
              <a:t>satisfied with the planning process</a:t>
            </a:r>
          </a:p>
          <a:p>
            <a:pPr marL="0" fontAlgn="b">
              <a:spcBef>
                <a:spcPts val="0"/>
              </a:spcBef>
              <a:spcAft>
                <a:spcPts val="0"/>
              </a:spcAft>
              <a:buFont typeface="Arial" panose="020B0604020202020204" pitchFamily="34" charset="0"/>
              <a:buChar char="•"/>
            </a:pPr>
            <a:r>
              <a:rPr lang="en-US" sz="2000" b="1" dirty="0">
                <a:solidFill>
                  <a:srgbClr val="000000"/>
                </a:solidFill>
                <a:cs typeface="Arial" panose="020B0604020202020204" pitchFamily="34" charset="0"/>
              </a:rPr>
              <a:t>% of participants</a:t>
            </a:r>
            <a:r>
              <a:rPr lang="en-US" sz="2000" dirty="0">
                <a:solidFill>
                  <a:srgbClr val="000000"/>
                </a:solidFill>
                <a:cs typeface="Arial" panose="020B0604020202020204" pitchFamily="34" charset="0"/>
              </a:rPr>
              <a:t> </a:t>
            </a:r>
            <a:r>
              <a:rPr lang="en-US" sz="2000" i="0" u="none" strike="noStrike" kern="1200" dirty="0">
                <a:solidFill>
                  <a:srgbClr val="000000"/>
                </a:solidFill>
                <a:effectLst/>
                <a:ea typeface="Times New Roman" panose="02020603050405020304" pitchFamily="18" charset="0"/>
                <a:cs typeface="Times New Roman" panose="02020603050405020304" pitchFamily="18" charset="0"/>
              </a:rPr>
              <a:t>who felt their opinions had an impact on planning, activities</a:t>
            </a:r>
            <a:endParaRPr lang="en-US" sz="2000" dirty="0"/>
          </a:p>
        </p:txBody>
      </p:sp>
      <p:pic>
        <p:nvPicPr>
          <p:cNvPr id="5" name="Picture 4">
            <a:extLst>
              <a:ext uri="{FF2B5EF4-FFF2-40B4-BE49-F238E27FC236}">
                <a16:creationId xmlns:a16="http://schemas.microsoft.com/office/drawing/2014/main" id="{EC2A1A17-D6B6-F588-29E6-96B7678E5B3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163207" y="5784738"/>
            <a:ext cx="1930601" cy="1013800"/>
          </a:xfrm>
          <a:prstGeom prst="rect">
            <a:avLst/>
          </a:prstGeom>
        </p:spPr>
      </p:pic>
    </p:spTree>
    <p:extLst>
      <p:ext uri="{BB962C8B-B14F-4D97-AF65-F5344CB8AC3E}">
        <p14:creationId xmlns:p14="http://schemas.microsoft.com/office/powerpoint/2010/main" val="4172216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569D55-CFD4-A806-3540-33480E33418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7058" y="721236"/>
            <a:ext cx="3756308" cy="1972062"/>
          </a:xfrm>
          <a:prstGeom prst="rect">
            <a:avLst/>
          </a:prstGeom>
        </p:spPr>
      </p:pic>
      <p:sp>
        <p:nvSpPr>
          <p:cNvPr id="4" name="Title 3">
            <a:extLst>
              <a:ext uri="{FF2B5EF4-FFF2-40B4-BE49-F238E27FC236}">
                <a16:creationId xmlns:a16="http://schemas.microsoft.com/office/drawing/2014/main" id="{6854C2B3-5F7F-7D4A-8E8D-5C04CBE7D4BF}"/>
              </a:ext>
            </a:extLst>
          </p:cNvPr>
          <p:cNvSpPr>
            <a:spLocks noGrp="1"/>
          </p:cNvSpPr>
          <p:nvPr>
            <p:ph type="title"/>
          </p:nvPr>
        </p:nvSpPr>
        <p:spPr>
          <a:xfrm rot="10800000" flipV="1">
            <a:off x="581192" y="2641364"/>
            <a:ext cx="7882583" cy="1560548"/>
          </a:xfrm>
        </p:spPr>
        <p:txBody>
          <a:bodyPr>
            <a:normAutofit/>
          </a:bodyPr>
          <a:lstStyle/>
          <a:p>
            <a:r>
              <a:rPr lang="en-US" dirty="0"/>
              <a:t>Q &amp; A</a:t>
            </a:r>
          </a:p>
        </p:txBody>
      </p:sp>
      <p:sp>
        <p:nvSpPr>
          <p:cNvPr id="5" name="Text Placeholder 4">
            <a:extLst>
              <a:ext uri="{FF2B5EF4-FFF2-40B4-BE49-F238E27FC236}">
                <a16:creationId xmlns:a16="http://schemas.microsoft.com/office/drawing/2014/main" id="{46C9C92B-F372-AB48-8B75-505995E2651C}"/>
              </a:ext>
            </a:extLst>
          </p:cNvPr>
          <p:cNvSpPr>
            <a:spLocks noGrp="1"/>
          </p:cNvSpPr>
          <p:nvPr>
            <p:ph type="body" idx="1"/>
          </p:nvPr>
        </p:nvSpPr>
        <p:spPr>
          <a:xfrm>
            <a:off x="581192" y="4201912"/>
            <a:ext cx="11029615" cy="948821"/>
          </a:xfrm>
        </p:spPr>
        <p:txBody>
          <a:bodyPr>
            <a:noAutofit/>
          </a:bodyPr>
          <a:lstStyle/>
          <a:p>
            <a:r>
              <a:rPr lang="en-US" sz="2000" dirty="0"/>
              <a:t>Inclusive Planning Webinar</a:t>
            </a:r>
          </a:p>
          <a:p>
            <a:r>
              <a:rPr lang="en-US" sz="2000" dirty="0"/>
              <a:t>August 24, 2023</a:t>
            </a:r>
          </a:p>
        </p:txBody>
      </p:sp>
    </p:spTree>
    <p:extLst>
      <p:ext uri="{BB962C8B-B14F-4D97-AF65-F5344CB8AC3E}">
        <p14:creationId xmlns:p14="http://schemas.microsoft.com/office/powerpoint/2010/main" val="775285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lstStyle/>
          <a:p>
            <a:r>
              <a:rPr lang="en-US" dirty="0"/>
              <a:t>Accessible transportation Resource Center (ATRC) </a:t>
            </a:r>
          </a:p>
        </p:txBody>
      </p:sp>
      <p:sp>
        <p:nvSpPr>
          <p:cNvPr id="3" name="Content Placeholder 2">
            <a:extLst>
              <a:ext uri="{FF2B5EF4-FFF2-40B4-BE49-F238E27FC236}">
                <a16:creationId xmlns:a16="http://schemas.microsoft.com/office/drawing/2014/main" id="{41BE7554-B500-3C47-8710-3D2AFD22B134}"/>
              </a:ext>
            </a:extLst>
          </p:cNvPr>
          <p:cNvSpPr>
            <a:spLocks noGrp="1"/>
          </p:cNvSpPr>
          <p:nvPr>
            <p:ph idx="1"/>
          </p:nvPr>
        </p:nvSpPr>
        <p:spPr>
          <a:xfrm>
            <a:off x="339892" y="1922470"/>
            <a:ext cx="11029615" cy="4076886"/>
          </a:xfrm>
        </p:spPr>
        <p:txBody>
          <a:bodyPr>
            <a:noAutofit/>
          </a:bodyPr>
          <a:lstStyle/>
          <a:p>
            <a:r>
              <a:rPr lang="en-US" sz="2100" dirty="0"/>
              <a:t>New center, funded through the Administration on Community Living, with a focus on identifying and disseminating best practices in transportation accessibility and serving as a hub for transportation accessibility resources.</a:t>
            </a:r>
          </a:p>
          <a:p>
            <a:pPr>
              <a:spcBef>
                <a:spcPts val="1080"/>
              </a:spcBef>
            </a:pPr>
            <a:r>
              <a:rPr lang="en-US" sz="2100" b="1" dirty="0"/>
              <a:t>Steering Committee </a:t>
            </a:r>
            <a:r>
              <a:rPr lang="en-US" sz="2100" dirty="0"/>
              <a:t>- 15 members with diverse representation</a:t>
            </a:r>
          </a:p>
          <a:p>
            <a:pPr>
              <a:spcBef>
                <a:spcPts val="1080"/>
              </a:spcBef>
            </a:pPr>
            <a:r>
              <a:rPr lang="en-US" sz="2100" b="1" dirty="0"/>
              <a:t>National Accessible Transportation Accelerator Network (NATAN)</a:t>
            </a:r>
          </a:p>
          <a:p>
            <a:pPr lvl="1">
              <a:spcBef>
                <a:spcPts val="0"/>
              </a:spcBef>
            </a:pPr>
            <a:r>
              <a:rPr lang="en-US" sz="2100" dirty="0"/>
              <a:t>Call for accessible transportation strategies to be housed on ATRC website</a:t>
            </a:r>
          </a:p>
          <a:p>
            <a:pPr>
              <a:spcBef>
                <a:spcPts val="1080"/>
              </a:spcBef>
            </a:pPr>
            <a:r>
              <a:rPr lang="en-US" sz="2100" b="1" dirty="0"/>
              <a:t>Communities of Practice</a:t>
            </a:r>
          </a:p>
          <a:p>
            <a:pPr lvl="1">
              <a:spcBef>
                <a:spcPts val="0"/>
              </a:spcBef>
            </a:pPr>
            <a:r>
              <a:rPr lang="en-US" sz="2100" dirty="0"/>
              <a:t>Goal: increase transportation access and use in historically underserved communities</a:t>
            </a:r>
          </a:p>
          <a:p>
            <a:pPr lvl="1">
              <a:spcBef>
                <a:spcPts val="0"/>
              </a:spcBef>
            </a:pPr>
            <a:r>
              <a:rPr lang="en-US" sz="2100" dirty="0"/>
              <a:t>5 Communities of Practice, with at least 2/5 rural</a:t>
            </a:r>
          </a:p>
          <a:p>
            <a:pPr>
              <a:spcBef>
                <a:spcPts val="0"/>
              </a:spcBef>
            </a:pPr>
            <a:r>
              <a:rPr lang="en-US" sz="2300" b="1" dirty="0"/>
              <a:t>Email ATRC</a:t>
            </a:r>
            <a:r>
              <a:rPr lang="en-US" sz="2300" dirty="0"/>
              <a:t>:  </a:t>
            </a:r>
            <a:r>
              <a:rPr lang="en-US" sz="2300" dirty="0" err="1"/>
              <a:t>atrc@acl.hhs.gov</a:t>
            </a:r>
            <a:endParaRPr lang="en-US" sz="2300" dirty="0"/>
          </a:p>
        </p:txBody>
      </p:sp>
      <p:pic>
        <p:nvPicPr>
          <p:cNvPr id="6" name="Picture 5">
            <a:extLst>
              <a:ext uri="{FF2B5EF4-FFF2-40B4-BE49-F238E27FC236}">
                <a16:creationId xmlns:a16="http://schemas.microsoft.com/office/drawing/2014/main" id="{1C14D7D8-5A4A-6773-33D1-C7BCBCC1990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9991" y="5848945"/>
            <a:ext cx="1922009" cy="1009055"/>
          </a:xfrm>
          <a:prstGeom prst="rect">
            <a:avLst/>
          </a:prstGeom>
        </p:spPr>
      </p:pic>
    </p:spTree>
    <p:extLst>
      <p:ext uri="{BB962C8B-B14F-4D97-AF65-F5344CB8AC3E}">
        <p14:creationId xmlns:p14="http://schemas.microsoft.com/office/powerpoint/2010/main" val="419678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569D55-CFD4-A806-3540-33480E33418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9538" y="599963"/>
            <a:ext cx="2263587" cy="1188383"/>
          </a:xfrm>
          <a:prstGeom prst="rect">
            <a:avLst/>
          </a:prstGeom>
        </p:spPr>
      </p:pic>
      <p:sp>
        <p:nvSpPr>
          <p:cNvPr id="2" name="Title 1">
            <a:extLst>
              <a:ext uri="{FF2B5EF4-FFF2-40B4-BE49-F238E27FC236}">
                <a16:creationId xmlns:a16="http://schemas.microsoft.com/office/drawing/2014/main" id="{B1AC9C05-9ED0-BA5B-A323-5FC8FA64C545}"/>
              </a:ext>
            </a:extLst>
          </p:cNvPr>
          <p:cNvSpPr>
            <a:spLocks noGrp="1"/>
          </p:cNvSpPr>
          <p:nvPr>
            <p:ph type="title"/>
          </p:nvPr>
        </p:nvSpPr>
        <p:spPr/>
        <p:txBody>
          <a:bodyPr/>
          <a:lstStyle/>
          <a:p>
            <a:r>
              <a:rPr lang="en-US" dirty="0"/>
              <a:t>Summary and Closing</a:t>
            </a:r>
          </a:p>
        </p:txBody>
      </p:sp>
      <p:sp>
        <p:nvSpPr>
          <p:cNvPr id="5" name="Text Placeholder 4">
            <a:extLst>
              <a:ext uri="{FF2B5EF4-FFF2-40B4-BE49-F238E27FC236}">
                <a16:creationId xmlns:a16="http://schemas.microsoft.com/office/drawing/2014/main" id="{46C9C92B-F372-AB48-8B75-505995E2651C}"/>
              </a:ext>
            </a:extLst>
          </p:cNvPr>
          <p:cNvSpPr>
            <a:spLocks noGrp="1"/>
          </p:cNvSpPr>
          <p:nvPr>
            <p:ph type="body" idx="1"/>
          </p:nvPr>
        </p:nvSpPr>
        <p:spPr/>
        <p:txBody>
          <a:bodyPr>
            <a:normAutofit/>
          </a:bodyPr>
          <a:lstStyle/>
          <a:p>
            <a:endParaRPr lang="en-US" sz="2400" dirty="0"/>
          </a:p>
        </p:txBody>
      </p:sp>
      <p:pic>
        <p:nvPicPr>
          <p:cNvPr id="1026" name="Picture 2" descr="Stick figure rectangle looks at papers from a file box.">
            <a:extLst>
              <a:ext uri="{FF2B5EF4-FFF2-40B4-BE49-F238E27FC236}">
                <a16:creationId xmlns:a16="http://schemas.microsoft.com/office/drawing/2014/main" id="{B14C8237-86C7-2134-DAB9-24CCB7A9A2E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80300" y="2694032"/>
            <a:ext cx="4564185" cy="231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93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BA775-8DD0-4EAE-CAE1-19D30CAD38EF}"/>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013E4DB3-3169-3054-0D2C-DAC40FADC856}"/>
              </a:ext>
            </a:extLst>
          </p:cNvPr>
          <p:cNvSpPr>
            <a:spLocks noGrp="1"/>
          </p:cNvSpPr>
          <p:nvPr>
            <p:ph idx="1"/>
          </p:nvPr>
        </p:nvSpPr>
        <p:spPr/>
        <p:txBody>
          <a:bodyPr anchor="t">
            <a:normAutofit/>
          </a:bodyPr>
          <a:lstStyle/>
          <a:p>
            <a:r>
              <a:rPr lang="en-US" sz="3200" dirty="0"/>
              <a:t>What is Transit Planning 4 All?</a:t>
            </a:r>
          </a:p>
          <a:p>
            <a:r>
              <a:rPr lang="en-US" sz="3200" dirty="0"/>
              <a:t>Overview of inclusion</a:t>
            </a:r>
          </a:p>
          <a:p>
            <a:r>
              <a:rPr lang="en-US" sz="3200" dirty="0"/>
              <a:t>How can we monitor inclusion?</a:t>
            </a:r>
          </a:p>
          <a:p>
            <a:r>
              <a:rPr lang="en-US" sz="3200" dirty="0"/>
              <a:t>Q&amp;A</a:t>
            </a:r>
          </a:p>
          <a:p>
            <a:r>
              <a:rPr lang="en-US" sz="3200" dirty="0"/>
              <a:t>Introduction to the Accessible Transportation Resource Center</a:t>
            </a:r>
          </a:p>
          <a:p>
            <a:endParaRPr lang="en-US" sz="2600" dirty="0"/>
          </a:p>
        </p:txBody>
      </p:sp>
    </p:spTree>
    <p:extLst>
      <p:ext uri="{BB962C8B-B14F-4D97-AF65-F5344CB8AC3E}">
        <p14:creationId xmlns:p14="http://schemas.microsoft.com/office/powerpoint/2010/main" val="65466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lstStyle/>
          <a:p>
            <a:r>
              <a:rPr lang="en-US" dirty="0"/>
              <a:t>What is Transit Planning 4 AlL?</a:t>
            </a:r>
          </a:p>
        </p:txBody>
      </p:sp>
      <p:sp>
        <p:nvSpPr>
          <p:cNvPr id="3" name="Content Placeholder 2">
            <a:extLst>
              <a:ext uri="{FF2B5EF4-FFF2-40B4-BE49-F238E27FC236}">
                <a16:creationId xmlns:a16="http://schemas.microsoft.com/office/drawing/2014/main" id="{41BE7554-B500-3C47-8710-3D2AFD22B134}"/>
              </a:ext>
            </a:extLst>
          </p:cNvPr>
          <p:cNvSpPr>
            <a:spLocks noGrp="1"/>
          </p:cNvSpPr>
          <p:nvPr>
            <p:ph idx="1"/>
          </p:nvPr>
        </p:nvSpPr>
        <p:spPr>
          <a:xfrm>
            <a:off x="581192" y="2180496"/>
            <a:ext cx="11029615" cy="3413111"/>
          </a:xfrm>
        </p:spPr>
        <p:txBody>
          <a:bodyPr anchor="t">
            <a:normAutofit/>
          </a:bodyPr>
          <a:lstStyle/>
          <a:p>
            <a:pPr lvl="1"/>
            <a:r>
              <a:rPr lang="en-US" sz="2400" dirty="0"/>
              <a:t>TP4A is a transportation planning project focused on promoting the practice of inclusive planning. </a:t>
            </a:r>
          </a:p>
          <a:p>
            <a:pPr lvl="1"/>
            <a:r>
              <a:rPr lang="en-US" sz="2400" dirty="0"/>
              <a:t>Funded through the US Department of Health and Human Services Administration on Community Living </a:t>
            </a:r>
          </a:p>
          <a:p>
            <a:pPr lvl="1"/>
            <a:r>
              <a:rPr lang="en-US" sz="2400" dirty="0"/>
              <a:t>Goal: Support communities across the country to adopt proven, sustainable, and replicable models that lead to participation of persons with disabilities, older adults, and caregivers in the design and implementation of coordinated transportation systems that are responsive to their needs.</a:t>
            </a:r>
          </a:p>
        </p:txBody>
      </p:sp>
      <p:pic>
        <p:nvPicPr>
          <p:cNvPr id="8" name="Picture 7" descr="US Department of Health and Human Services Logo">
            <a:extLst>
              <a:ext uri="{FF2B5EF4-FFF2-40B4-BE49-F238E27FC236}">
                <a16:creationId xmlns:a16="http://schemas.microsoft.com/office/drawing/2014/main" id="{97AAACE5-F54A-07A2-8A69-C72ECA377C0F}"/>
              </a:ext>
            </a:extLst>
          </p:cNvPr>
          <p:cNvPicPr>
            <a:picLocks noChangeAspect="1"/>
          </p:cNvPicPr>
          <p:nvPr/>
        </p:nvPicPr>
        <p:blipFill>
          <a:blip r:embed="rId2"/>
          <a:stretch>
            <a:fillRect/>
          </a:stretch>
        </p:blipFill>
        <p:spPr>
          <a:xfrm>
            <a:off x="7087550" y="5663754"/>
            <a:ext cx="1149350" cy="1149350"/>
          </a:xfrm>
          <a:prstGeom prst="rect">
            <a:avLst/>
          </a:prstGeom>
        </p:spPr>
      </p:pic>
      <p:pic>
        <p:nvPicPr>
          <p:cNvPr id="6" name="Picture 5" descr="ACL - Administration on Community Living Logo">
            <a:extLst>
              <a:ext uri="{FF2B5EF4-FFF2-40B4-BE49-F238E27FC236}">
                <a16:creationId xmlns:a16="http://schemas.microsoft.com/office/drawing/2014/main" id="{117B3309-DD5F-3939-B1CE-05022721F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357" y="5841238"/>
            <a:ext cx="1612900" cy="669354"/>
          </a:xfrm>
          <a:prstGeom prst="rect">
            <a:avLst/>
          </a:prstGeom>
        </p:spPr>
      </p:pic>
      <p:pic>
        <p:nvPicPr>
          <p:cNvPr id="5" name="Picture 4">
            <a:extLst>
              <a:ext uri="{FF2B5EF4-FFF2-40B4-BE49-F238E27FC236}">
                <a16:creationId xmlns:a16="http://schemas.microsoft.com/office/drawing/2014/main" id="{D8133054-9317-0BB0-C1D0-62E2227885C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4771" y="5733902"/>
            <a:ext cx="1922009" cy="1009055"/>
          </a:xfrm>
          <a:prstGeom prst="rect">
            <a:avLst/>
          </a:prstGeom>
        </p:spPr>
      </p:pic>
    </p:spTree>
    <p:extLst>
      <p:ext uri="{BB962C8B-B14F-4D97-AF65-F5344CB8AC3E}">
        <p14:creationId xmlns:p14="http://schemas.microsoft.com/office/powerpoint/2010/main" val="374579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Demonstration Grants</a:t>
            </a:r>
          </a:p>
        </p:txBody>
      </p:sp>
      <p:sp>
        <p:nvSpPr>
          <p:cNvPr id="3" name="Content Placeholder 2"/>
          <p:cNvSpPr>
            <a:spLocks noGrp="1"/>
          </p:cNvSpPr>
          <p:nvPr>
            <p:ph idx="1"/>
          </p:nvPr>
        </p:nvSpPr>
        <p:spPr/>
        <p:txBody>
          <a:bodyPr anchor="t"/>
          <a:lstStyle/>
          <a:p>
            <a:pPr>
              <a:buClrTx/>
            </a:pPr>
            <a:r>
              <a:rPr lang="en-US" sz="3200" dirty="0">
                <a:cs typeface="Arial"/>
              </a:rPr>
              <a:t>More than 40 sites total</a:t>
            </a:r>
          </a:p>
          <a:p>
            <a:pPr>
              <a:buClrTx/>
            </a:pPr>
            <a:r>
              <a:rPr lang="en-US" sz="3200" dirty="0">
                <a:cs typeface="Arial"/>
              </a:rPr>
              <a:t>Diversity of type, size, geographic location</a:t>
            </a:r>
          </a:p>
          <a:p>
            <a:pPr>
              <a:buClrTx/>
            </a:pPr>
            <a:r>
              <a:rPr lang="en-US" sz="3200" dirty="0">
                <a:cs typeface="Arial"/>
              </a:rPr>
              <a:t>Variety of roles in transportation planning </a:t>
            </a:r>
          </a:p>
          <a:p>
            <a:pPr>
              <a:buClrTx/>
            </a:pPr>
            <a:r>
              <a:rPr lang="en-US" sz="3200" dirty="0">
                <a:cs typeface="Arial"/>
              </a:rPr>
              <a:t>Diversity in focus/ desired outcomes of project efforts</a:t>
            </a:r>
          </a:p>
          <a:p>
            <a:endParaRPr lang="en-US" dirty="0"/>
          </a:p>
        </p:txBody>
      </p:sp>
      <p:pic>
        <p:nvPicPr>
          <p:cNvPr id="4" name="Picture 3">
            <a:extLst>
              <a:ext uri="{FF2B5EF4-FFF2-40B4-BE49-F238E27FC236}">
                <a16:creationId xmlns:a16="http://schemas.microsoft.com/office/drawing/2014/main" id="{16FCA32F-D923-40E1-1C88-DF6FA4A1251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136004" y="5820375"/>
            <a:ext cx="1920406" cy="1005927"/>
          </a:xfrm>
          <a:prstGeom prst="rect">
            <a:avLst/>
          </a:prstGeom>
        </p:spPr>
      </p:pic>
    </p:spTree>
    <p:extLst>
      <p:ext uri="{BB962C8B-B14F-4D97-AF65-F5344CB8AC3E}">
        <p14:creationId xmlns:p14="http://schemas.microsoft.com/office/powerpoint/2010/main" val="3964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BFF8-052C-9246-9811-DF3963A57F91}"/>
              </a:ext>
            </a:extLst>
          </p:cNvPr>
          <p:cNvSpPr>
            <a:spLocks noGrp="1"/>
          </p:cNvSpPr>
          <p:nvPr>
            <p:ph type="title"/>
          </p:nvPr>
        </p:nvSpPr>
        <p:spPr/>
        <p:txBody>
          <a:bodyPr/>
          <a:lstStyle/>
          <a:p>
            <a:r>
              <a:rPr lang="en-US" dirty="0"/>
              <a:t>Transit Planning 4 all Team introductions</a:t>
            </a:r>
          </a:p>
        </p:txBody>
      </p:sp>
      <p:pic>
        <p:nvPicPr>
          <p:cNvPr id="3078" name="Picture 6" descr="Community Transportation Association of America Logo">
            <a:extLst>
              <a:ext uri="{FF2B5EF4-FFF2-40B4-BE49-F238E27FC236}">
                <a16:creationId xmlns:a16="http://schemas.microsoft.com/office/drawing/2014/main" id="{38DCE93D-7EA5-8015-44CB-EAF7E414BD4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2292" y="2107715"/>
            <a:ext cx="2008372" cy="17272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27F5338C-AE72-61BB-A4A7-CCAFF2C35040}"/>
              </a:ext>
            </a:extLst>
          </p:cNvPr>
          <p:cNvSpPr>
            <a:spLocks noGrp="1"/>
          </p:cNvSpPr>
          <p:nvPr>
            <p:ph sz="half" idx="1"/>
          </p:nvPr>
        </p:nvSpPr>
        <p:spPr>
          <a:xfrm>
            <a:off x="2689411" y="2364767"/>
            <a:ext cx="3550023" cy="1470148"/>
          </a:xfrm>
        </p:spPr>
        <p:txBody>
          <a:bodyPr>
            <a:normAutofit/>
          </a:bodyPr>
          <a:lstStyle/>
          <a:p>
            <a:pPr>
              <a:buFont typeface="Wingdings" pitchFamily="2" charset="2"/>
              <a:buChar char="Ø"/>
            </a:pPr>
            <a:r>
              <a:rPr lang="en-US" sz="2400" dirty="0"/>
              <a:t>Charlie Rutkowski</a:t>
            </a:r>
          </a:p>
          <a:p>
            <a:pPr>
              <a:buFont typeface="Wingdings" pitchFamily="2" charset="2"/>
              <a:buChar char="Ø"/>
            </a:pPr>
            <a:r>
              <a:rPr lang="en-US" sz="2400" dirty="0"/>
              <a:t>Grayson Lee</a:t>
            </a:r>
          </a:p>
        </p:txBody>
      </p:sp>
      <p:pic>
        <p:nvPicPr>
          <p:cNvPr id="3080" name="Picture 8" descr="Institute for Community Inclusion">
            <a:extLst>
              <a:ext uri="{FF2B5EF4-FFF2-40B4-BE49-F238E27FC236}">
                <a16:creationId xmlns:a16="http://schemas.microsoft.com/office/drawing/2014/main" id="{9AA70201-2D60-6943-3F48-807AD9370F5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004" y="4248879"/>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7">
            <a:extLst>
              <a:ext uri="{FF2B5EF4-FFF2-40B4-BE49-F238E27FC236}">
                <a16:creationId xmlns:a16="http://schemas.microsoft.com/office/drawing/2014/main" id="{295621C1-D146-A690-60A1-83FE4746A331}"/>
              </a:ext>
            </a:extLst>
          </p:cNvPr>
          <p:cNvSpPr txBox="1">
            <a:spLocks/>
          </p:cNvSpPr>
          <p:nvPr/>
        </p:nvSpPr>
        <p:spPr>
          <a:xfrm>
            <a:off x="2689411" y="4493233"/>
            <a:ext cx="3209851" cy="158925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Wingdings" pitchFamily="2" charset="2"/>
              <a:buChar char="Ø"/>
            </a:pPr>
            <a:r>
              <a:rPr lang="en-US" sz="2400" dirty="0"/>
              <a:t>David Hoff</a:t>
            </a:r>
          </a:p>
          <a:p>
            <a:pPr>
              <a:buFont typeface="Wingdings" pitchFamily="2" charset="2"/>
              <a:buChar char="Ø"/>
            </a:pPr>
            <a:r>
              <a:rPr lang="en-US" sz="2400" dirty="0"/>
              <a:t>DeBrittany Mitchell</a:t>
            </a:r>
          </a:p>
        </p:txBody>
      </p:sp>
      <p:pic>
        <p:nvPicPr>
          <p:cNvPr id="3074" name="Picture 2" descr="USAging Logo">
            <a:extLst>
              <a:ext uri="{FF2B5EF4-FFF2-40B4-BE49-F238E27FC236}">
                <a16:creationId xmlns:a16="http://schemas.microsoft.com/office/drawing/2014/main" id="{9D64C48D-7865-EF96-96E1-8AB558E996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99262" y="2667508"/>
            <a:ext cx="3031309" cy="98833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FE950E8-F513-0BE8-7DEC-160A96673905}"/>
              </a:ext>
            </a:extLst>
          </p:cNvPr>
          <p:cNvSpPr>
            <a:spLocks noGrp="1"/>
          </p:cNvSpPr>
          <p:nvPr>
            <p:ph sz="half" idx="2"/>
          </p:nvPr>
        </p:nvSpPr>
        <p:spPr>
          <a:xfrm>
            <a:off x="8763772" y="2561216"/>
            <a:ext cx="2847037" cy="1378057"/>
          </a:xfrm>
        </p:spPr>
        <p:txBody>
          <a:bodyPr>
            <a:noAutofit/>
          </a:bodyPr>
          <a:lstStyle/>
          <a:p>
            <a:pPr lvl="1">
              <a:buFont typeface="Wingdings" pitchFamily="2" charset="2"/>
              <a:buChar char="Ø"/>
            </a:pPr>
            <a:r>
              <a:rPr lang="en-US" sz="2400" dirty="0"/>
              <a:t>Virginia Dize</a:t>
            </a:r>
          </a:p>
          <a:p>
            <a:pPr lvl="1">
              <a:buFont typeface="Wingdings" pitchFamily="2" charset="2"/>
              <a:buChar char="Ø"/>
            </a:pPr>
            <a:r>
              <a:rPr lang="en-US" sz="2400" dirty="0"/>
              <a:t>Melissa Gray</a:t>
            </a:r>
          </a:p>
          <a:p>
            <a:pPr lvl="1">
              <a:buFont typeface="Wingdings" pitchFamily="2" charset="2"/>
              <a:buChar char="Ø"/>
            </a:pPr>
            <a:r>
              <a:rPr lang="en-US" sz="2400" dirty="0"/>
              <a:t>David Somers</a:t>
            </a:r>
          </a:p>
        </p:txBody>
      </p:sp>
      <p:pic>
        <p:nvPicPr>
          <p:cNvPr id="3082" name="Picture 10" descr="DJB Evaluation Consulting Group logo">
            <a:extLst>
              <a:ext uri="{FF2B5EF4-FFF2-40B4-BE49-F238E27FC236}">
                <a16:creationId xmlns:a16="http://schemas.microsoft.com/office/drawing/2014/main" id="{4C37B5CD-6A6D-617F-41A5-9EAE0491086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51077" y="4763370"/>
            <a:ext cx="2941068" cy="104898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a:extLst>
              <a:ext uri="{FF2B5EF4-FFF2-40B4-BE49-F238E27FC236}">
                <a16:creationId xmlns:a16="http://schemas.microsoft.com/office/drawing/2014/main" id="{6646E65A-39C6-E98F-9FDB-DD247C148E05}"/>
              </a:ext>
            </a:extLst>
          </p:cNvPr>
          <p:cNvSpPr txBox="1">
            <a:spLocks/>
          </p:cNvSpPr>
          <p:nvPr/>
        </p:nvSpPr>
        <p:spPr>
          <a:xfrm>
            <a:off x="8743959" y="4598831"/>
            <a:ext cx="2847037" cy="1378057"/>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buFont typeface="Wingdings" pitchFamily="2" charset="2"/>
              <a:buChar char="Ø"/>
            </a:pPr>
            <a:r>
              <a:rPr lang="en-US" sz="2400" dirty="0"/>
              <a:t>David Bernstein</a:t>
            </a:r>
          </a:p>
        </p:txBody>
      </p:sp>
      <p:pic>
        <p:nvPicPr>
          <p:cNvPr id="3" name="Picture 2">
            <a:extLst>
              <a:ext uri="{FF2B5EF4-FFF2-40B4-BE49-F238E27FC236}">
                <a16:creationId xmlns:a16="http://schemas.microsoft.com/office/drawing/2014/main" id="{76F31176-5874-269E-9CD0-0DE8B3415F0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997729" y="5812307"/>
            <a:ext cx="1920406" cy="1005927"/>
          </a:xfrm>
          <a:prstGeom prst="rect">
            <a:avLst/>
          </a:prstGeom>
        </p:spPr>
      </p:pic>
    </p:spTree>
    <p:extLst>
      <p:ext uri="{BB962C8B-B14F-4D97-AF65-F5344CB8AC3E}">
        <p14:creationId xmlns:p14="http://schemas.microsoft.com/office/powerpoint/2010/main" val="1891623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84B341-845F-4526-5029-4220A73C2909}"/>
              </a:ext>
            </a:extLst>
          </p:cNvPr>
          <p:cNvSpPr>
            <a:spLocks noGrp="1"/>
          </p:cNvSpPr>
          <p:nvPr>
            <p:ph type="title"/>
          </p:nvPr>
        </p:nvSpPr>
        <p:spPr/>
        <p:txBody>
          <a:bodyPr>
            <a:normAutofit/>
          </a:bodyPr>
          <a:lstStyle/>
          <a:p>
            <a:r>
              <a:rPr lang="en-US" sz="3200" dirty="0"/>
              <a:t>How Do We Define Inclusion?</a:t>
            </a:r>
          </a:p>
        </p:txBody>
      </p:sp>
      <p:sp>
        <p:nvSpPr>
          <p:cNvPr id="5" name="Content Placeholder 4">
            <a:extLst>
              <a:ext uri="{FF2B5EF4-FFF2-40B4-BE49-F238E27FC236}">
                <a16:creationId xmlns:a16="http://schemas.microsoft.com/office/drawing/2014/main" id="{3F444249-9B68-6159-18A5-479144474BDA}"/>
              </a:ext>
            </a:extLst>
          </p:cNvPr>
          <p:cNvSpPr>
            <a:spLocks noGrp="1"/>
          </p:cNvSpPr>
          <p:nvPr>
            <p:ph idx="1"/>
          </p:nvPr>
        </p:nvSpPr>
        <p:spPr/>
        <p:txBody>
          <a:bodyPr/>
          <a:lstStyle/>
          <a:p>
            <a:pPr marL="0" indent="0">
              <a:buNone/>
            </a:pPr>
            <a:r>
              <a:rPr lang="en-US" sz="4000" dirty="0">
                <a:effectLst/>
              </a:rPr>
              <a:t>The</a:t>
            </a:r>
            <a:r>
              <a:rPr lang="en-US" sz="4000" b="1" dirty="0">
                <a:effectLst/>
              </a:rPr>
              <a:t> active </a:t>
            </a:r>
            <a:r>
              <a:rPr lang="en-US" sz="4000" dirty="0">
                <a:effectLst/>
              </a:rPr>
              <a:t>and </a:t>
            </a:r>
            <a:r>
              <a:rPr lang="en-US" sz="4000" b="1" dirty="0">
                <a:effectLst/>
              </a:rPr>
              <a:t>meaningful</a:t>
            </a:r>
            <a:r>
              <a:rPr lang="en-US" sz="4000" dirty="0">
                <a:effectLst/>
              </a:rPr>
              <a:t> involvement of people with disabilities and older adults in transit planning and operations. </a:t>
            </a:r>
          </a:p>
        </p:txBody>
      </p:sp>
      <p:pic>
        <p:nvPicPr>
          <p:cNvPr id="2" name="Picture 1">
            <a:extLst>
              <a:ext uri="{FF2B5EF4-FFF2-40B4-BE49-F238E27FC236}">
                <a16:creationId xmlns:a16="http://schemas.microsoft.com/office/drawing/2014/main" id="{F5E6B461-ACBE-3EF2-52AD-6089E49E6B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176148" y="5749525"/>
            <a:ext cx="1920406" cy="1005927"/>
          </a:xfrm>
          <a:prstGeom prst="rect">
            <a:avLst/>
          </a:prstGeom>
        </p:spPr>
      </p:pic>
    </p:spTree>
    <p:extLst>
      <p:ext uri="{BB962C8B-B14F-4D97-AF65-F5344CB8AC3E}">
        <p14:creationId xmlns:p14="http://schemas.microsoft.com/office/powerpoint/2010/main" val="13006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84B341-845F-4526-5029-4220A73C2909}"/>
              </a:ext>
            </a:extLst>
          </p:cNvPr>
          <p:cNvSpPr>
            <a:spLocks noGrp="1"/>
          </p:cNvSpPr>
          <p:nvPr>
            <p:ph type="title"/>
          </p:nvPr>
        </p:nvSpPr>
        <p:spPr/>
        <p:txBody>
          <a:bodyPr>
            <a:normAutofit/>
          </a:bodyPr>
          <a:lstStyle/>
          <a:p>
            <a:r>
              <a:rPr lang="en-US" sz="3200" dirty="0"/>
              <a:t>WHY Inclusion?</a:t>
            </a:r>
          </a:p>
        </p:txBody>
      </p:sp>
      <p:sp>
        <p:nvSpPr>
          <p:cNvPr id="5" name="Content Placeholder 4">
            <a:extLst>
              <a:ext uri="{FF2B5EF4-FFF2-40B4-BE49-F238E27FC236}">
                <a16:creationId xmlns:a16="http://schemas.microsoft.com/office/drawing/2014/main" id="{3F444249-9B68-6159-18A5-479144474BDA}"/>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sz="4000" dirty="0">
                <a:effectLst/>
              </a:rPr>
              <a:t>Programs that include people with disabilities and older adults in transportation planning are better able to address their needs.</a:t>
            </a:r>
          </a:p>
          <a:p>
            <a:pPr>
              <a:buFont typeface="Arial" panose="020B0604020202020204" pitchFamily="34" charset="0"/>
              <a:buChar char="•"/>
            </a:pPr>
            <a:r>
              <a:rPr lang="en-US" sz="4000" dirty="0">
                <a:effectLst/>
              </a:rPr>
              <a:t>Ensuring diversity through inclusion </a:t>
            </a:r>
            <a:r>
              <a:rPr lang="en-US" sz="4000" dirty="0"/>
              <a:t>improves the ability of programs to address a diversity of needs.</a:t>
            </a:r>
          </a:p>
          <a:p>
            <a:pPr>
              <a:buFont typeface="Arial" panose="020B0604020202020204" pitchFamily="34" charset="0"/>
              <a:buChar char="•"/>
            </a:pPr>
            <a:r>
              <a:rPr lang="en-US" sz="4000" dirty="0">
                <a:effectLst/>
              </a:rPr>
              <a:t>“Nothing about us without us.”</a:t>
            </a:r>
          </a:p>
        </p:txBody>
      </p:sp>
      <p:pic>
        <p:nvPicPr>
          <p:cNvPr id="2" name="Picture 1">
            <a:extLst>
              <a:ext uri="{FF2B5EF4-FFF2-40B4-BE49-F238E27FC236}">
                <a16:creationId xmlns:a16="http://schemas.microsoft.com/office/drawing/2014/main" id="{91FAC081-81D0-2962-0057-A3773BE1243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29674" y="5780748"/>
            <a:ext cx="1920406" cy="1005927"/>
          </a:xfrm>
          <a:prstGeom prst="rect">
            <a:avLst/>
          </a:prstGeom>
        </p:spPr>
      </p:pic>
    </p:spTree>
    <p:extLst>
      <p:ext uri="{BB962C8B-B14F-4D97-AF65-F5344CB8AC3E}">
        <p14:creationId xmlns:p14="http://schemas.microsoft.com/office/powerpoint/2010/main" val="3777690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6ACC-8694-F5DE-5253-AB75069337C9}"/>
              </a:ext>
            </a:extLst>
          </p:cNvPr>
          <p:cNvSpPr>
            <a:spLocks noGrp="1"/>
          </p:cNvSpPr>
          <p:nvPr>
            <p:ph type="title"/>
          </p:nvPr>
        </p:nvSpPr>
        <p:spPr/>
        <p:txBody>
          <a:bodyPr>
            <a:normAutofit/>
          </a:bodyPr>
          <a:lstStyle/>
          <a:p>
            <a:r>
              <a:rPr lang="en-US" sz="3200" dirty="0"/>
              <a:t>Inviting and welcoming</a:t>
            </a:r>
          </a:p>
        </p:txBody>
      </p:sp>
      <p:sp>
        <p:nvSpPr>
          <p:cNvPr id="3" name="Content Placeholder 2">
            <a:extLst>
              <a:ext uri="{FF2B5EF4-FFF2-40B4-BE49-F238E27FC236}">
                <a16:creationId xmlns:a16="http://schemas.microsoft.com/office/drawing/2014/main" id="{49154456-11EB-D0C7-D629-7CC5EE7A08D0}"/>
              </a:ext>
            </a:extLst>
          </p:cNvPr>
          <p:cNvSpPr>
            <a:spLocks noGrp="1"/>
          </p:cNvSpPr>
          <p:nvPr>
            <p:ph idx="1"/>
          </p:nvPr>
        </p:nvSpPr>
        <p:spPr/>
        <p:txBody>
          <a:bodyPr/>
          <a:lstStyle/>
          <a:p>
            <a:r>
              <a:rPr lang="en-US" sz="2800" dirty="0"/>
              <a:t>Outreach through variety of methods</a:t>
            </a:r>
          </a:p>
          <a:p>
            <a:r>
              <a:rPr lang="en-US" sz="2800" dirty="0"/>
              <a:t>Various and trusted communication methods</a:t>
            </a:r>
          </a:p>
          <a:p>
            <a:r>
              <a:rPr lang="en-US" sz="2800" dirty="0"/>
              <a:t>Use of trusted partners</a:t>
            </a:r>
          </a:p>
          <a:p>
            <a:r>
              <a:rPr lang="en-US" sz="2800" dirty="0"/>
              <a:t>Don’t expect everyone to come to your house</a:t>
            </a:r>
          </a:p>
          <a:p>
            <a:endParaRPr lang="en-US" dirty="0"/>
          </a:p>
        </p:txBody>
      </p:sp>
      <p:pic>
        <p:nvPicPr>
          <p:cNvPr id="7" name="Picture 6">
            <a:extLst>
              <a:ext uri="{FF2B5EF4-FFF2-40B4-BE49-F238E27FC236}">
                <a16:creationId xmlns:a16="http://schemas.microsoft.com/office/drawing/2014/main" id="{F032CDE2-C2B6-7214-E0EF-B6FE5CB2828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26585" y="4205887"/>
            <a:ext cx="2540000" cy="2540000"/>
          </a:xfrm>
          <a:prstGeom prst="rect">
            <a:avLst/>
          </a:prstGeom>
        </p:spPr>
      </p:pic>
      <p:pic>
        <p:nvPicPr>
          <p:cNvPr id="11" name="Picture 10" descr="Invitation: Older adults and People with Disabilities: You are nearby invited...">
            <a:extLst>
              <a:ext uri="{FF2B5EF4-FFF2-40B4-BE49-F238E27FC236}">
                <a16:creationId xmlns:a16="http://schemas.microsoft.com/office/drawing/2014/main" id="{463652D6-FE34-773A-5064-0A81D107FD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299" y="888396"/>
            <a:ext cx="3578573" cy="3131251"/>
          </a:xfrm>
          <a:prstGeom prst="rect">
            <a:avLst/>
          </a:prstGeom>
        </p:spPr>
      </p:pic>
      <p:pic>
        <p:nvPicPr>
          <p:cNvPr id="4" name="Picture 3">
            <a:extLst>
              <a:ext uri="{FF2B5EF4-FFF2-40B4-BE49-F238E27FC236}">
                <a16:creationId xmlns:a16="http://schemas.microsoft.com/office/drawing/2014/main" id="{7CA1A92E-B216-363A-B8FD-93D0D0CCBC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453465" y="5969604"/>
            <a:ext cx="1595433" cy="835703"/>
          </a:xfrm>
          <a:prstGeom prst="rect">
            <a:avLst/>
          </a:prstGeom>
        </p:spPr>
      </p:pic>
    </p:spTree>
    <p:extLst>
      <p:ext uri="{BB962C8B-B14F-4D97-AF65-F5344CB8AC3E}">
        <p14:creationId xmlns:p14="http://schemas.microsoft.com/office/powerpoint/2010/main" val="4244406376"/>
      </p:ext>
    </p:extLst>
  </p:cSld>
  <p:clrMapOvr>
    <a:masterClrMapping/>
  </p:clrMapOvr>
</p:sld>
</file>

<file path=ppt/theme/theme1.xml><?xml version="1.0" encoding="utf-8"?>
<a:theme xmlns:a="http://schemas.openxmlformats.org/drawingml/2006/main" name="Dividend">
  <a:themeElements>
    <a:clrScheme name="Custom 6">
      <a:dk1>
        <a:srgbClr val="000000"/>
      </a:dk1>
      <a:lt1>
        <a:srgbClr val="FFFFFF"/>
      </a:lt1>
      <a:dk2>
        <a:srgbClr val="3D3D3D"/>
      </a:dk2>
      <a:lt2>
        <a:srgbClr val="EBEBEB"/>
      </a:lt2>
      <a:accent1>
        <a:srgbClr val="20409D"/>
      </a:accent1>
      <a:accent2>
        <a:srgbClr val="C2202C"/>
      </a:accent2>
      <a:accent3>
        <a:srgbClr val="FFAC3C"/>
      </a:accent3>
      <a:accent4>
        <a:srgbClr val="FFAC3C"/>
      </a:accent4>
      <a:accent5>
        <a:srgbClr val="FFAC3C"/>
      </a:accent5>
      <a:accent6>
        <a:srgbClr val="000000"/>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Custom 5">
      <a:dk1>
        <a:srgbClr val="000000"/>
      </a:dk1>
      <a:lt1>
        <a:srgbClr val="FFFFFF"/>
      </a:lt1>
      <a:dk2>
        <a:srgbClr val="3D3D3D"/>
      </a:dk2>
      <a:lt2>
        <a:srgbClr val="EBEBEB"/>
      </a:lt2>
      <a:accent1>
        <a:srgbClr val="203EA0"/>
      </a:accent1>
      <a:accent2>
        <a:srgbClr val="D30023"/>
      </a:accent2>
      <a:accent3>
        <a:srgbClr val="FFAC3C"/>
      </a:accent3>
      <a:accent4>
        <a:srgbClr val="FFAC3C"/>
      </a:accent4>
      <a:accent5>
        <a:srgbClr val="FFAC3C"/>
      </a:accent5>
      <a:accent6>
        <a:srgbClr val="000000"/>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{28562CEF-A1B3-C74C-8511-6227DCB705EF}tf10001123</Template>
  <TotalTime>3763</TotalTime>
  <Words>1539</Words>
  <Application>Microsoft Macintosh PowerPoint</Application>
  <PresentationFormat>Widescreen</PresentationFormat>
  <Paragraphs>179</Paragraphs>
  <Slides>29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Gill Sans MT</vt:lpstr>
      <vt:lpstr>Symbol</vt:lpstr>
      <vt:lpstr>Wingdings</vt:lpstr>
      <vt:lpstr>Wingdings 2</vt:lpstr>
      <vt:lpstr>Dividend</vt:lpstr>
      <vt:lpstr>1_Dividend</vt:lpstr>
      <vt:lpstr>Inclusive planning webinar</vt:lpstr>
      <vt:lpstr>WEBINAR LOGISTICS</vt:lpstr>
      <vt:lpstr>AGENDA</vt:lpstr>
      <vt:lpstr>What is Transit Planning 4 AlL?</vt:lpstr>
      <vt:lpstr>Demonstration Grants</vt:lpstr>
      <vt:lpstr>Transit Planning 4 all Team introductions</vt:lpstr>
      <vt:lpstr>How Do We Define Inclusion?</vt:lpstr>
      <vt:lpstr>WHY Inclusion?</vt:lpstr>
      <vt:lpstr>Inviting and welcoming</vt:lpstr>
      <vt:lpstr>Proactive consideration of Needs</vt:lpstr>
      <vt:lpstr>Active and Meaningful Involvement</vt:lpstr>
      <vt:lpstr>Examples of Strategies for inclusion</vt:lpstr>
      <vt:lpstr>The Pathway to inclusion</vt:lpstr>
      <vt:lpstr>Pathway Level 1</vt:lpstr>
      <vt:lpstr>Pathway Level 2</vt:lpstr>
      <vt:lpstr>Pathway Level 2: Examples</vt:lpstr>
      <vt:lpstr>Pathway Level 3</vt:lpstr>
      <vt:lpstr>Pathway Level 3: Examples</vt:lpstr>
      <vt:lpstr>Pathway Level 4</vt:lpstr>
      <vt:lpstr>Pathway Level 4: Examples</vt:lpstr>
      <vt:lpstr>Pathway Level 5</vt:lpstr>
      <vt:lpstr>Pathway Level 5: Examples</vt:lpstr>
      <vt:lpstr>Pathway Level 6</vt:lpstr>
      <vt:lpstr>Pathway Level 6: Examples</vt:lpstr>
      <vt:lpstr>Use the pathway to inclusion</vt:lpstr>
      <vt:lpstr>suggested measures for monitoring inclusion</vt:lpstr>
      <vt:lpstr>Q &amp; A</vt:lpstr>
      <vt:lpstr>Accessible transportation Resource Center (ATRC) </vt:lpstr>
      <vt:lpstr>Summary and 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Session</dc:title>
  <dc:creator>Microsoft Office User</dc:creator>
  <cp:lastModifiedBy>Grayson Lee</cp:lastModifiedBy>
  <cp:revision>215</cp:revision>
  <dcterms:created xsi:type="dcterms:W3CDTF">2020-05-28T17:32:19Z</dcterms:created>
  <dcterms:modified xsi:type="dcterms:W3CDTF">2023-09-12T14:38:02Z</dcterms:modified>
</cp:coreProperties>
</file>